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0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9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6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2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5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96DC-DA0C-4675-B76D-17E19F6F0C1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AC4F-452D-41F6-B438-729F49D5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5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3661"/>
            <a:ext cx="10515600" cy="1325563"/>
          </a:xfrm>
        </p:spPr>
        <p:txBody>
          <a:bodyPr/>
          <a:lstStyle/>
          <a:p>
            <a:r>
              <a:rPr lang="en-US" dirty="0"/>
              <a:t>Topic: Infection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L1: Communicable Diseases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06483"/>
            <a:ext cx="10515600" cy="420901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US" sz="3200" dirty="0"/>
              <a:t>Describe what communicable disease is.</a:t>
            </a:r>
          </a:p>
          <a:p>
            <a:pPr marL="514350" indent="-514350">
              <a:buAutoNum type="arabicPeriod"/>
            </a:pPr>
            <a:r>
              <a:rPr lang="en-US" sz="3200" dirty="0"/>
              <a:t>Describe what a pathogen is and the different types.</a:t>
            </a:r>
          </a:p>
          <a:p>
            <a:pPr marL="514350" indent="-514350">
              <a:buAutoNum type="arabicPeriod"/>
            </a:pPr>
            <a:r>
              <a:rPr lang="en-US" sz="3200" dirty="0"/>
              <a:t>Describe how disease is spread.</a:t>
            </a:r>
          </a:p>
          <a:p>
            <a:pPr marL="514350" indent="-514350">
              <a:buAutoNum type="arabicPeriod"/>
            </a:pPr>
            <a:r>
              <a:rPr lang="en-US" sz="3200" dirty="0"/>
              <a:t>Explain how to prevent the spread of infection.</a:t>
            </a:r>
          </a:p>
          <a:p>
            <a:pPr marL="514350" indent="-514350">
              <a:buAutoNum type="arabicPeriod"/>
            </a:pPr>
            <a:r>
              <a:rPr lang="en-US" sz="3200" dirty="0"/>
              <a:t>Describe examples of diseases caused by different pathogens.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3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List: Topic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011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Pathogen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Microorganism/microbe</a:t>
            </a:r>
          </a:p>
          <a:p>
            <a:r>
              <a:rPr lang="en-US" sz="3200" dirty="0"/>
              <a:t>Communicable disease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Infect/infectious </a:t>
            </a:r>
          </a:p>
          <a:p>
            <a:r>
              <a:rPr lang="en-US" sz="3200" dirty="0"/>
              <a:t>Bacterium/bacteria</a:t>
            </a:r>
          </a:p>
          <a:p>
            <a:r>
              <a:rPr lang="en-US" sz="3200" dirty="0"/>
              <a:t>Virus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Protists</a:t>
            </a:r>
            <a:r>
              <a:rPr lang="en-US" sz="3200" dirty="0"/>
              <a:t> – single celled, eukaryotic organism that can cause disease</a:t>
            </a:r>
          </a:p>
          <a:p>
            <a:r>
              <a:rPr lang="en-US" sz="3200" dirty="0"/>
              <a:t>Fungus/fungi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7098" y="2069061"/>
            <a:ext cx="5580993" cy="1600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Writing Task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Write a summary paragraph using all these terms correctly.</a:t>
            </a:r>
          </a:p>
        </p:txBody>
      </p:sp>
    </p:spTree>
    <p:extLst>
      <p:ext uri="{BB962C8B-B14F-4D97-AF65-F5344CB8AC3E}">
        <p14:creationId xmlns:p14="http://schemas.microsoft.com/office/powerpoint/2010/main" val="374362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30" y="1706356"/>
            <a:ext cx="1071107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Pathogens</a:t>
            </a:r>
            <a:r>
              <a:rPr lang="en-US" sz="3200" dirty="0"/>
              <a:t> are microorganisms that cause disease.</a:t>
            </a:r>
          </a:p>
          <a:p>
            <a:endParaRPr lang="en-US" sz="3200" dirty="0"/>
          </a:p>
          <a:p>
            <a:r>
              <a:rPr lang="en-US" sz="3200" b="1" u="sng" dirty="0"/>
              <a:t>Types of pathogens</a:t>
            </a:r>
            <a:r>
              <a:rPr lang="en-US" sz="3200" dirty="0"/>
              <a:t>:</a:t>
            </a:r>
          </a:p>
          <a:p>
            <a:pPr lvl="1"/>
            <a:r>
              <a:rPr lang="en-US" sz="3200" dirty="0"/>
              <a:t>Bacteria</a:t>
            </a:r>
          </a:p>
          <a:p>
            <a:pPr lvl="1"/>
            <a:r>
              <a:rPr lang="en-US" sz="3200" dirty="0"/>
              <a:t>Viruses</a:t>
            </a:r>
          </a:p>
          <a:p>
            <a:pPr lvl="1"/>
            <a:r>
              <a:rPr lang="en-US" sz="3200" dirty="0"/>
              <a:t>Fungi</a:t>
            </a:r>
          </a:p>
          <a:p>
            <a:pPr lvl="1"/>
            <a:r>
              <a:rPr lang="en-US" sz="3200" dirty="0"/>
              <a:t>Protozoa/</a:t>
            </a:r>
            <a:r>
              <a:rPr lang="en-US" sz="3200" dirty="0" err="1"/>
              <a:t>Protist</a:t>
            </a:r>
            <a:endParaRPr lang="en-US" sz="2800" dirty="0"/>
          </a:p>
        </p:txBody>
      </p:sp>
      <p:pic>
        <p:nvPicPr>
          <p:cNvPr id="3074" name="Picture 2" descr="Image result for patho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13216" r="16479" b="7253"/>
          <a:stretch/>
        </p:blipFill>
        <p:spPr bwMode="auto">
          <a:xfrm>
            <a:off x="4765725" y="2663686"/>
            <a:ext cx="6747101" cy="328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8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75" y="365125"/>
            <a:ext cx="118181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b="1" dirty="0"/>
              <a:t>Cells Size Comparison </a:t>
            </a:r>
            <a:br>
              <a:rPr lang="en-GB" sz="5300" b="1" dirty="0"/>
            </a:br>
            <a:r>
              <a:rPr lang="en-GB" dirty="0"/>
              <a:t>(Put the pathogens in order from smallest to largest)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8914" y="2270379"/>
            <a:ext cx="11334762" cy="3395543"/>
            <a:chOff x="508426" y="2270379"/>
            <a:chExt cx="11334762" cy="3395543"/>
          </a:xfrm>
        </p:grpSpPr>
        <p:pic>
          <p:nvPicPr>
            <p:cNvPr id="2050" name="Picture 2" descr="https://www.uoguelph.ca/foodscience/sites/uoguelph.ca.foodscience/files/public/home/wsadmin/images/micr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26" y="2270379"/>
              <a:ext cx="11334762" cy="339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76377" y="2950234"/>
              <a:ext cx="1777042" cy="776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54957" y="3796749"/>
              <a:ext cx="1570382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58118D"/>
                  </a:solidFill>
                </a:rPr>
                <a:t>fungus</a:t>
              </a:r>
              <a:endParaRPr lang="en-US" b="1" dirty="0">
                <a:solidFill>
                  <a:srgbClr val="58118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3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77455" cy="4351338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Communicable diseases </a:t>
            </a:r>
            <a:r>
              <a:rPr lang="en-US" sz="3600" dirty="0"/>
              <a:t>can spread to plants and animals from </a:t>
            </a:r>
            <a:r>
              <a:rPr lang="en-US" sz="3600" b="1" dirty="0">
                <a:solidFill>
                  <a:srgbClr val="FF0000"/>
                </a:solidFill>
              </a:rPr>
              <a:t>infected</a:t>
            </a:r>
            <a:r>
              <a:rPr lang="en-US" sz="3600" dirty="0"/>
              <a:t> organisms.</a:t>
            </a:r>
          </a:p>
          <a:p>
            <a:endParaRPr lang="en-US" sz="3600" dirty="0"/>
          </a:p>
          <a:p>
            <a:r>
              <a:rPr lang="en-US" sz="3600" dirty="0"/>
              <a:t>Organisms are infected when </a:t>
            </a:r>
            <a:r>
              <a:rPr lang="en-US" sz="3600" b="1" dirty="0">
                <a:solidFill>
                  <a:srgbClr val="FF0000"/>
                </a:solidFill>
              </a:rPr>
              <a:t>pathogens enter the body</a:t>
            </a:r>
            <a:r>
              <a:rPr lang="en-US" sz="3600" dirty="0"/>
              <a:t>,</a:t>
            </a:r>
            <a:r>
              <a:rPr lang="en-US" sz="3600" b="1" dirty="0">
                <a:solidFill>
                  <a:srgbClr val="FF0000"/>
                </a:solidFill>
              </a:rPr>
              <a:t> reproduce</a:t>
            </a:r>
            <a:r>
              <a:rPr lang="en-US" sz="3600" dirty="0"/>
              <a:t>,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and make the organism ill.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path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60" y="974288"/>
            <a:ext cx="3333987" cy="50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infection spread?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3600" dirty="0"/>
              <a:t>Direct contact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/>
              <a:t>Food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/>
              <a:t>Water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/>
              <a:t>Air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/>
              <a:t>Vectors (animal host)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/>
              <a:t>Exchange of Bodily Fluids</a:t>
            </a:r>
          </a:p>
        </p:txBody>
      </p:sp>
      <p:pic>
        <p:nvPicPr>
          <p:cNvPr id="2052" name="Picture 4" descr="Image result for handsh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83" y="1807242"/>
            <a:ext cx="4762474" cy="31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e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7930" r="2578" b="4831"/>
          <a:stretch/>
        </p:blipFill>
        <p:spPr bwMode="auto">
          <a:xfrm>
            <a:off x="6509083" y="1690688"/>
            <a:ext cx="5075570" cy="33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93" y="1600694"/>
            <a:ext cx="5344160" cy="355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atho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88" y="1600694"/>
            <a:ext cx="5437863" cy="38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8"/>
          <a:stretch/>
        </p:blipFill>
        <p:spPr bwMode="auto">
          <a:xfrm>
            <a:off x="6171388" y="1600694"/>
            <a:ext cx="5774054" cy="38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blood transfus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8" b="2287"/>
          <a:stretch/>
        </p:blipFill>
        <p:spPr bwMode="auto">
          <a:xfrm>
            <a:off x="6177736" y="1600694"/>
            <a:ext cx="5767706" cy="39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4" y="224941"/>
            <a:ext cx="10515600" cy="1325563"/>
          </a:xfrm>
        </p:spPr>
        <p:txBody>
          <a:bodyPr/>
          <a:lstStyle/>
          <a:p>
            <a:r>
              <a:rPr lang="en-US" dirty="0"/>
              <a:t>Preventing the Spread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4" y="1550504"/>
            <a:ext cx="5860775" cy="48701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Good hygiene </a:t>
            </a:r>
          </a:p>
          <a:p>
            <a:pPr lvl="1"/>
            <a:r>
              <a:rPr lang="en-US" sz="3200" dirty="0"/>
              <a:t>Example: washing your hands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Deal with vectors </a:t>
            </a:r>
          </a:p>
          <a:p>
            <a:pPr lvl="1"/>
            <a:r>
              <a:rPr lang="en-US" sz="3200" dirty="0"/>
              <a:t>Destroy</a:t>
            </a:r>
          </a:p>
          <a:p>
            <a:pPr lvl="1"/>
            <a:r>
              <a:rPr lang="en-US" sz="3200" dirty="0"/>
              <a:t>Protect against them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Quarantining </a:t>
            </a:r>
          </a:p>
          <a:p>
            <a:pPr lvl="1"/>
            <a:r>
              <a:rPr lang="en-US" sz="3200" dirty="0"/>
              <a:t>Isolating infected individuals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Vaccination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Become immune to disease</a:t>
            </a:r>
          </a:p>
        </p:txBody>
      </p:sp>
      <p:pic>
        <p:nvPicPr>
          <p:cNvPr id="4098" name="Picture 2" descr="Image result for wash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43" y="2658441"/>
            <a:ext cx="4860787" cy="243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osquito n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73" y="1952175"/>
            <a:ext cx="3842925" cy="38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quarant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43" y="2363302"/>
            <a:ext cx="4860789" cy="324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vaccin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98" y="2348034"/>
            <a:ext cx="4890432" cy="305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Pathogens and Different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173" y="2185401"/>
            <a:ext cx="518491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Read the information on pg. 124-128 and fill in the table summarising the differences between pathogens and the diseases they cause.</a:t>
            </a:r>
          </a:p>
        </p:txBody>
      </p:sp>
      <p:pic>
        <p:nvPicPr>
          <p:cNvPr id="5122" name="Picture 2" descr="Image result for path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14" y="2185401"/>
            <a:ext cx="5010686" cy="33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209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Topic: Infection L1: Communicable Diseases</vt:lpstr>
      <vt:lpstr>Vocabulary List: Topic 3</vt:lpstr>
      <vt:lpstr>Pathogens</vt:lpstr>
      <vt:lpstr>Cells Size Comparison  (Put the pathogens in order from smallest to largest)</vt:lpstr>
      <vt:lpstr>Spread of Disease</vt:lpstr>
      <vt:lpstr>How does infection spread?</vt:lpstr>
      <vt:lpstr>Preventing the Spread of Disease</vt:lpstr>
      <vt:lpstr>Different Pathogens and Different Diseases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Infection L1: Communicable Diseases</dc:title>
  <dc:creator>Penguizaur</dc:creator>
  <cp:lastModifiedBy>Pandazaur</cp:lastModifiedBy>
  <cp:revision>18</cp:revision>
  <dcterms:created xsi:type="dcterms:W3CDTF">2016-10-19T10:22:13Z</dcterms:created>
  <dcterms:modified xsi:type="dcterms:W3CDTF">2016-12-26T13:31:44Z</dcterms:modified>
</cp:coreProperties>
</file>