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57" r:id="rId4"/>
    <p:sldId id="259" r:id="rId5"/>
    <p:sldId id="272" r:id="rId6"/>
    <p:sldId id="260" r:id="rId7"/>
    <p:sldId id="262" r:id="rId8"/>
    <p:sldId id="271" r:id="rId9"/>
    <p:sldId id="261" r:id="rId10"/>
    <p:sldId id="267" r:id="rId11"/>
    <p:sldId id="263" r:id="rId12"/>
    <p:sldId id="264" r:id="rId13"/>
    <p:sldId id="265" r:id="rId14"/>
    <p:sldId id="266" r:id="rId15"/>
    <p:sldId id="268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>
        <p:scale>
          <a:sx n="50" d="100"/>
          <a:sy n="50" d="100"/>
        </p:scale>
        <p:origin x="-1254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4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0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1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9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7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8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8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7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C12A-5116-412A-B707-BC41578104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2F88A-90BA-47FB-893B-D07210C0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L2: Defence Against Disease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/>
              <a:t>Describe the body’s first line of defence against </a:t>
            </a:r>
            <a:r>
              <a:rPr lang="en-GB" b="1" dirty="0">
                <a:solidFill>
                  <a:srgbClr val="FF0000"/>
                </a:solidFill>
              </a:rPr>
              <a:t>pathogens</a:t>
            </a:r>
            <a:r>
              <a:rPr lang="en-GB" dirty="0"/>
              <a:t>.</a:t>
            </a:r>
          </a:p>
          <a:p>
            <a:pPr marL="514350" indent="-514350">
              <a:buAutoNum type="arabicPeriod"/>
            </a:pPr>
            <a:r>
              <a:rPr lang="en-GB" dirty="0"/>
              <a:t>Describe the ways the </a:t>
            </a:r>
            <a:r>
              <a:rPr lang="en-GB" b="1" dirty="0">
                <a:solidFill>
                  <a:srgbClr val="FF0000"/>
                </a:solidFill>
              </a:rPr>
              <a:t>immune system </a:t>
            </a:r>
            <a:r>
              <a:rPr lang="en-GB" dirty="0"/>
              <a:t>deals with pathogens.</a:t>
            </a:r>
          </a:p>
          <a:p>
            <a:pPr marL="514350" indent="-514350">
              <a:buAutoNum type="arabicPeriod"/>
            </a:pPr>
            <a:r>
              <a:rPr lang="en-GB" dirty="0"/>
              <a:t>Explain how </a:t>
            </a:r>
            <a:r>
              <a:rPr lang="en-GB" b="1" dirty="0">
                <a:solidFill>
                  <a:srgbClr val="FF0000"/>
                </a:solidFill>
              </a:rPr>
              <a:t>white blood cells </a:t>
            </a:r>
            <a:r>
              <a:rPr lang="en-GB" dirty="0"/>
              <a:t>deal with pathogens in different ways.</a:t>
            </a:r>
          </a:p>
          <a:p>
            <a:pPr marL="514350" indent="-514350">
              <a:buAutoNum type="arabicPeriod"/>
            </a:pPr>
            <a:r>
              <a:rPr lang="en-GB" dirty="0"/>
              <a:t>Evaluate the effectiveness of </a:t>
            </a:r>
            <a:r>
              <a:rPr lang="en-GB" b="1" dirty="0">
                <a:solidFill>
                  <a:srgbClr val="FF0000"/>
                </a:solidFill>
              </a:rPr>
              <a:t>vaccinations</a:t>
            </a:r>
            <a:r>
              <a:rPr lang="en-GB" dirty="0"/>
              <a:t> in preventing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0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Specific Immune Response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(MORE DETAILED THAN YOU NEED TO KNOW FOR YOUR EXAMS)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0593" y="2389650"/>
            <a:ext cx="10890813" cy="4351338"/>
          </a:xfrm>
        </p:spPr>
        <p:txBody>
          <a:bodyPr/>
          <a:lstStyle/>
          <a:p>
            <a:r>
              <a:rPr lang="en-GB" sz="3200" dirty="0"/>
              <a:t>We are going to look at the </a:t>
            </a:r>
            <a:r>
              <a:rPr lang="en-GB" sz="3200" b="1" dirty="0">
                <a:solidFill>
                  <a:srgbClr val="FF0000"/>
                </a:solidFill>
              </a:rPr>
              <a:t>immune response </a:t>
            </a:r>
            <a:r>
              <a:rPr lang="en-GB" sz="3200" dirty="0"/>
              <a:t>in more detail.</a:t>
            </a:r>
          </a:p>
          <a:p>
            <a:r>
              <a:rPr lang="en-GB" sz="3200" dirty="0"/>
              <a:t>Before the specific pathogen is recognised, your body has a </a:t>
            </a:r>
            <a:r>
              <a:rPr lang="en-GB" sz="3200" b="1" dirty="0">
                <a:solidFill>
                  <a:srgbClr val="FF0000"/>
                </a:solidFill>
              </a:rPr>
              <a:t>general immune response</a:t>
            </a:r>
            <a:r>
              <a:rPr lang="en-GB" sz="3200" dirty="0"/>
              <a:t>, which is very crude.</a:t>
            </a:r>
          </a:p>
          <a:p>
            <a:r>
              <a:rPr lang="en-GB" sz="3200" dirty="0"/>
              <a:t>Many of your own cells are </a:t>
            </a:r>
            <a:r>
              <a:rPr lang="en-GB" sz="3200" dirty="0">
                <a:solidFill>
                  <a:srgbClr val="FF0000"/>
                </a:solidFill>
              </a:rPr>
              <a:t>destroyed</a:t>
            </a:r>
            <a:r>
              <a:rPr lang="en-GB" sz="3200" dirty="0"/>
              <a:t> in the process, making you feel ill.</a:t>
            </a:r>
          </a:p>
          <a:p>
            <a:r>
              <a:rPr lang="en-GB" sz="3200" dirty="0"/>
              <a:t>A </a:t>
            </a:r>
            <a:r>
              <a:rPr lang="en-GB" sz="3200" b="1" dirty="0">
                <a:solidFill>
                  <a:srgbClr val="FF0000"/>
                </a:solidFill>
              </a:rPr>
              <a:t>specific immune response </a:t>
            </a:r>
            <a:r>
              <a:rPr lang="en-GB" sz="3200" dirty="0"/>
              <a:t>targets only the pathogen but it takes time to start the process.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9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71" y="199940"/>
            <a:ext cx="10515600" cy="1325563"/>
          </a:xfrm>
        </p:spPr>
        <p:txBody>
          <a:bodyPr/>
          <a:lstStyle/>
          <a:p>
            <a:r>
              <a:rPr lang="en-GB" dirty="0"/>
              <a:t>Step 1: Recognising the pathogen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4" y="1694195"/>
            <a:ext cx="6905264" cy="5163805"/>
          </a:xfrm>
        </p:spPr>
        <p:txBody>
          <a:bodyPr>
            <a:normAutofit/>
          </a:bodyPr>
          <a:lstStyle/>
          <a:p>
            <a:r>
              <a:rPr lang="en-GB" dirty="0"/>
              <a:t>White blood cells which can make antibodies (lymphocytes) only recognise </a:t>
            </a:r>
            <a:r>
              <a:rPr lang="en-GB" dirty="0">
                <a:solidFill>
                  <a:srgbClr val="FF0000"/>
                </a:solidFill>
              </a:rPr>
              <a:t>one specific antigen</a:t>
            </a:r>
            <a:r>
              <a:rPr lang="en-GB" dirty="0"/>
              <a:t>. (think lock and key)</a:t>
            </a:r>
          </a:p>
          <a:p>
            <a:r>
              <a:rPr lang="en-GB" dirty="0"/>
              <a:t>The body produces so </a:t>
            </a:r>
            <a:r>
              <a:rPr lang="en-GB" dirty="0">
                <a:solidFill>
                  <a:srgbClr val="FF0000"/>
                </a:solidFill>
              </a:rPr>
              <a:t>many different white blood cells </a:t>
            </a:r>
            <a:r>
              <a:rPr lang="en-GB" dirty="0"/>
              <a:t>that most pathogens will contain an antigen that is recognised.</a:t>
            </a:r>
          </a:p>
          <a:p>
            <a:r>
              <a:rPr lang="en-GB" dirty="0"/>
              <a:t>But </a:t>
            </a:r>
            <a:r>
              <a:rPr lang="en-GB" dirty="0">
                <a:solidFill>
                  <a:srgbClr val="FF0000"/>
                </a:solidFill>
              </a:rPr>
              <a:t>it can take awhile </a:t>
            </a:r>
            <a:r>
              <a:rPr lang="en-GB" dirty="0"/>
              <a:t>for the special white blood cell that recognises the pathogen to be found, which is why you get sick.</a:t>
            </a:r>
            <a:endParaRPr lang="en-US" dirty="0"/>
          </a:p>
        </p:txBody>
      </p:sp>
      <p:pic>
        <p:nvPicPr>
          <p:cNvPr id="1026" name="Picture 2" descr="http://dev.nsta.org/evwebs/1887/immune%20syst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" t="4353" r="69637" b="52625"/>
          <a:stretch/>
        </p:blipFill>
        <p:spPr bwMode="auto">
          <a:xfrm>
            <a:off x="7913576" y="1890964"/>
            <a:ext cx="3221595" cy="35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2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Making more white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10" y="1690688"/>
            <a:ext cx="10515600" cy="4351338"/>
          </a:xfrm>
        </p:spPr>
        <p:txBody>
          <a:bodyPr/>
          <a:lstStyle/>
          <a:p>
            <a:r>
              <a:rPr lang="en-GB" dirty="0"/>
              <a:t>Once the </a:t>
            </a:r>
            <a:r>
              <a:rPr lang="en-GB" dirty="0">
                <a:solidFill>
                  <a:srgbClr val="FF0000"/>
                </a:solidFill>
              </a:rPr>
              <a:t>special white blood cell </a:t>
            </a:r>
            <a:r>
              <a:rPr lang="en-GB" dirty="0"/>
              <a:t>recognises the pathogen, the cell </a:t>
            </a:r>
            <a:r>
              <a:rPr lang="en-GB" b="1" dirty="0">
                <a:solidFill>
                  <a:srgbClr val="FF0000"/>
                </a:solidFill>
              </a:rPr>
              <a:t>divides</a:t>
            </a:r>
            <a:r>
              <a:rPr lang="en-GB" dirty="0"/>
              <a:t> to make more of itself. It then produces proteins that activate other white blood cells.</a:t>
            </a:r>
            <a:endParaRPr lang="en-US" dirty="0"/>
          </a:p>
        </p:txBody>
      </p:sp>
      <p:pic>
        <p:nvPicPr>
          <p:cNvPr id="2050" name="Picture 2" descr="http://science-tuition.co.uk/wp-content/uploads/2013/10/cell_divis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4169539" y="3093073"/>
            <a:ext cx="3840142" cy="28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3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3: Antibodies are produced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917575"/>
          </a:xfrm>
        </p:spPr>
        <p:txBody>
          <a:bodyPr/>
          <a:lstStyle/>
          <a:p>
            <a:r>
              <a:rPr lang="en-GB" dirty="0"/>
              <a:t>The white blood cells then produce </a:t>
            </a:r>
            <a:r>
              <a:rPr lang="en-GB" b="1" dirty="0">
                <a:solidFill>
                  <a:srgbClr val="FF0000"/>
                </a:solidFill>
              </a:rPr>
              <a:t>antibodies</a:t>
            </a:r>
            <a:r>
              <a:rPr lang="en-GB" dirty="0"/>
              <a:t> that </a:t>
            </a:r>
            <a:r>
              <a:rPr lang="en-GB" dirty="0">
                <a:solidFill>
                  <a:srgbClr val="FF0000"/>
                </a:solidFill>
              </a:rPr>
              <a:t>recognise a specific antigen</a:t>
            </a:r>
            <a:r>
              <a:rPr lang="en-GB" dirty="0"/>
              <a:t> on the surface of the pathogen.</a:t>
            </a:r>
            <a:endParaRPr lang="en-US" dirty="0"/>
          </a:p>
        </p:txBody>
      </p:sp>
      <p:pic>
        <p:nvPicPr>
          <p:cNvPr id="4" name="Picture 3" descr="B cell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5" t="37272" r="10752" b="41575"/>
          <a:stretch/>
        </p:blipFill>
        <p:spPr bwMode="auto">
          <a:xfrm>
            <a:off x="4039565" y="3028608"/>
            <a:ext cx="3877519" cy="3283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83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4: Antibodies disable pathogens and tag them for destruction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9703"/>
            <a:ext cx="5400554" cy="4355256"/>
          </a:xfrm>
        </p:spPr>
        <p:txBody>
          <a:bodyPr/>
          <a:lstStyle/>
          <a:p>
            <a:r>
              <a:rPr lang="en-GB" dirty="0"/>
              <a:t>Antibodies cover the surface of the pathogen and </a:t>
            </a:r>
            <a:r>
              <a:rPr lang="en-GB" b="1" dirty="0">
                <a:solidFill>
                  <a:srgbClr val="FF0000"/>
                </a:solidFill>
              </a:rPr>
              <a:t>disable</a:t>
            </a:r>
            <a:r>
              <a:rPr lang="en-GB" dirty="0"/>
              <a:t> it.</a:t>
            </a:r>
          </a:p>
          <a:p>
            <a:r>
              <a:rPr lang="en-GB" dirty="0"/>
              <a:t>It also causes the pathogens to stick together.</a:t>
            </a:r>
          </a:p>
          <a:p>
            <a:r>
              <a:rPr lang="en-GB" dirty="0"/>
              <a:t>White blood cells (macrophages) </a:t>
            </a:r>
            <a:r>
              <a:rPr lang="en-GB" dirty="0">
                <a:solidFill>
                  <a:srgbClr val="FF0000"/>
                </a:solidFill>
              </a:rPr>
              <a:t>recognise the antibodies </a:t>
            </a:r>
            <a:r>
              <a:rPr lang="en-GB" dirty="0"/>
              <a:t>and </a:t>
            </a:r>
            <a:r>
              <a:rPr lang="en-GB" b="1" dirty="0">
                <a:solidFill>
                  <a:srgbClr val="FF0000"/>
                </a:solidFill>
              </a:rPr>
              <a:t>ingest</a:t>
            </a:r>
            <a:r>
              <a:rPr lang="en-GB" dirty="0"/>
              <a:t> the pathogen.</a:t>
            </a:r>
          </a:p>
          <a:p>
            <a:r>
              <a:rPr lang="en-GB" dirty="0"/>
              <a:t>Over time, all of the pathogens are removed.</a:t>
            </a:r>
            <a:endParaRPr lang="en-US" dirty="0"/>
          </a:p>
        </p:txBody>
      </p:sp>
      <p:pic>
        <p:nvPicPr>
          <p:cNvPr id="3074" name="Picture 2" descr="http://www.uic.edu/classes/bios/bios100/lecturesf04am/antibody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5676" r="21785" b="6571"/>
          <a:stretch/>
        </p:blipFill>
        <p:spPr bwMode="auto">
          <a:xfrm>
            <a:off x="6829063" y="1491546"/>
            <a:ext cx="4259484" cy="50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4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40" y="214654"/>
            <a:ext cx="10515600" cy="1325563"/>
          </a:xfrm>
        </p:spPr>
        <p:txBody>
          <a:bodyPr/>
          <a:lstStyle/>
          <a:p>
            <a:r>
              <a:rPr lang="en-GB" dirty="0"/>
              <a:t>Step 5: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40" y="1540217"/>
            <a:ext cx="8021256" cy="4351338"/>
          </a:xfrm>
        </p:spPr>
        <p:txBody>
          <a:bodyPr/>
          <a:lstStyle/>
          <a:p>
            <a:r>
              <a:rPr lang="en-GB" dirty="0"/>
              <a:t>After the infection has been successfully removed </a:t>
            </a:r>
            <a:r>
              <a:rPr lang="en-GB" dirty="0">
                <a:solidFill>
                  <a:srgbClr val="FF0000"/>
                </a:solidFill>
              </a:rPr>
              <a:t>some antibodies still remain </a:t>
            </a:r>
            <a:r>
              <a:rPr lang="en-GB" dirty="0"/>
              <a:t>in the blood for protection.</a:t>
            </a:r>
          </a:p>
          <a:p>
            <a:r>
              <a:rPr lang="en-GB" dirty="0"/>
              <a:t>They will </a:t>
            </a:r>
            <a:r>
              <a:rPr lang="en-GB" b="1" dirty="0">
                <a:solidFill>
                  <a:srgbClr val="FF0000"/>
                </a:solidFill>
              </a:rPr>
              <a:t>recognise</a:t>
            </a:r>
            <a:r>
              <a:rPr lang="en-GB" dirty="0"/>
              <a:t> the pathogen quickly if it returns and will get rid of the pathogen </a:t>
            </a:r>
            <a:r>
              <a:rPr lang="en-GB" dirty="0">
                <a:solidFill>
                  <a:srgbClr val="FF0000"/>
                </a:solidFill>
              </a:rPr>
              <a:t>before you get sick</a:t>
            </a:r>
            <a:r>
              <a:rPr lang="en-GB" dirty="0"/>
              <a:t>.</a:t>
            </a:r>
          </a:p>
          <a:p>
            <a:r>
              <a:rPr lang="en-GB" dirty="0"/>
              <a:t>Most white blood cells that were produced to fight the infection die off once their job is done.</a:t>
            </a:r>
          </a:p>
          <a:p>
            <a:r>
              <a:rPr lang="en-GB" dirty="0"/>
              <a:t>But some white blood cells, called </a:t>
            </a:r>
            <a:r>
              <a:rPr lang="en-GB" b="1" dirty="0">
                <a:solidFill>
                  <a:srgbClr val="FF0000"/>
                </a:solidFill>
              </a:rPr>
              <a:t>memory cells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remain</a:t>
            </a:r>
            <a:r>
              <a:rPr lang="en-GB" dirty="0"/>
              <a:t> and will activate the immune system much more quickly if the pathogen returns.</a:t>
            </a:r>
            <a:endParaRPr lang="en-US" dirty="0"/>
          </a:p>
        </p:txBody>
      </p:sp>
      <p:pic>
        <p:nvPicPr>
          <p:cNvPr id="4" name="Picture 3" descr="B cell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0" t="70679" r="7422" b="3646"/>
          <a:stretch/>
        </p:blipFill>
        <p:spPr bwMode="auto">
          <a:xfrm>
            <a:off x="8414796" y="1945331"/>
            <a:ext cx="3322898" cy="3344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52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Read pg. 132 and describe what a vaccination is and how does it work.</a:t>
            </a:r>
          </a:p>
        </p:txBody>
      </p:sp>
    </p:spTree>
    <p:extLst>
      <p:ext uri="{BB962C8B-B14F-4D97-AF65-F5344CB8AC3E}">
        <p14:creationId xmlns:p14="http://schemas.microsoft.com/office/powerpoint/2010/main" val="60264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Immunisations (Vaccinations)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602" y="1690687"/>
            <a:ext cx="6395977" cy="4733261"/>
          </a:xfrm>
        </p:spPr>
        <p:txBody>
          <a:bodyPr>
            <a:normAutofit/>
          </a:bodyPr>
          <a:lstStyle/>
          <a:p>
            <a:r>
              <a:rPr lang="en-GB" dirty="0"/>
              <a:t>A vaccine containing </a:t>
            </a:r>
            <a:r>
              <a:rPr lang="en-GB" b="1" dirty="0">
                <a:solidFill>
                  <a:srgbClr val="FF0000"/>
                </a:solidFill>
              </a:rPr>
              <a:t>dead or inactivated pathogen</a:t>
            </a:r>
            <a:r>
              <a:rPr lang="en-GB" dirty="0"/>
              <a:t> is injected into your body.</a:t>
            </a:r>
          </a:p>
          <a:p>
            <a:r>
              <a:rPr lang="en-GB" dirty="0"/>
              <a:t>Vaccinations force your body to produce a </a:t>
            </a:r>
            <a:r>
              <a:rPr lang="en-GB" b="1" dirty="0">
                <a:solidFill>
                  <a:srgbClr val="FF0000"/>
                </a:solidFill>
              </a:rPr>
              <a:t>specific immune response </a:t>
            </a:r>
            <a:r>
              <a:rPr lang="en-GB" dirty="0"/>
              <a:t>without you getting a dangerous infection.</a:t>
            </a:r>
          </a:p>
          <a:p>
            <a:r>
              <a:rPr lang="en-GB" dirty="0"/>
              <a:t>Your body will then make </a:t>
            </a:r>
            <a:r>
              <a:rPr lang="en-GB" b="1" dirty="0">
                <a:solidFill>
                  <a:srgbClr val="FF0000"/>
                </a:solidFill>
              </a:rPr>
              <a:t>antibodies</a:t>
            </a:r>
            <a:r>
              <a:rPr lang="en-GB" dirty="0"/>
              <a:t> and </a:t>
            </a:r>
            <a:r>
              <a:rPr lang="en-GB" b="1" dirty="0">
                <a:solidFill>
                  <a:srgbClr val="FF0000"/>
                </a:solidFill>
              </a:rPr>
              <a:t>memory cells </a:t>
            </a:r>
            <a:r>
              <a:rPr lang="en-GB" dirty="0"/>
              <a:t>recognising the pathogen so that you will fight it off quickly and you won’t get ill.</a:t>
            </a:r>
          </a:p>
          <a:p>
            <a:r>
              <a:rPr lang="en-GB" dirty="0"/>
              <a:t>You are now </a:t>
            </a:r>
            <a:r>
              <a:rPr lang="en-GB" b="1" dirty="0">
                <a:solidFill>
                  <a:srgbClr val="FF0000"/>
                </a:solidFill>
              </a:rPr>
              <a:t>immune</a:t>
            </a:r>
            <a:r>
              <a:rPr lang="en-GB" dirty="0"/>
              <a:t> to the disease caused by that pathogen.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098" name="Picture 2" descr="http://www.activdoctorsonline.com/wp-content/uploads/2015/08/how-vaccines-work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02914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3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Defence Against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2110185"/>
            <a:ext cx="6688667" cy="3728508"/>
          </a:xfrm>
        </p:spPr>
        <p:txBody>
          <a:bodyPr>
            <a:noAutofit/>
          </a:bodyPr>
          <a:lstStyle/>
          <a:p>
            <a:r>
              <a:rPr lang="en-GB" sz="3200" dirty="0"/>
              <a:t>The body has two main ways of defending itself against pathogens.</a:t>
            </a:r>
          </a:p>
          <a:p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solidFill>
                  <a:srgbClr val="FF0000"/>
                </a:solidFill>
              </a:rPr>
              <a:t>Non-specific defence system</a:t>
            </a:r>
            <a:r>
              <a:rPr lang="en-GB" sz="3200" dirty="0"/>
              <a:t>: prevents pathogens from getting in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solidFill>
                  <a:srgbClr val="FF0000"/>
                </a:solidFill>
              </a:rPr>
              <a:t>Immune system</a:t>
            </a:r>
            <a:r>
              <a:rPr lang="en-GB" sz="3200" dirty="0"/>
              <a:t>: destroys pathogens that do enter</a:t>
            </a:r>
          </a:p>
        </p:txBody>
      </p:sp>
      <p:pic>
        <p:nvPicPr>
          <p:cNvPr id="1026" name="Picture 2" descr="Image result for shield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2000" y="1197240"/>
            <a:ext cx="4491424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wo handed broadswor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4249">
            <a:off x="6460526" y="1376723"/>
            <a:ext cx="5794376" cy="43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829138">
            <a:off x="10782817" y="4210138"/>
            <a:ext cx="176474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/>
          <p:cNvGrpSpPr/>
          <p:nvPr/>
        </p:nvGrpSpPr>
        <p:grpSpPr>
          <a:xfrm rot="5400000">
            <a:off x="2900911" y="1442685"/>
            <a:ext cx="6189069" cy="4216768"/>
            <a:chOff x="1890769" y="329547"/>
            <a:chExt cx="8508824" cy="6551274"/>
          </a:xfrm>
        </p:grpSpPr>
        <p:pic>
          <p:nvPicPr>
            <p:cNvPr id="4" name="Picture 3" descr="http://cliparts.co/cliparts/kiK/By8/kiKBy8zrT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426359" y="-1206043"/>
              <a:ext cx="5437644" cy="8508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https://www.musc.edu/website/academics/medstudents/Microbiology/Micro/drawing/RBC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27372" y="5165550"/>
              <a:ext cx="1699698" cy="82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rot="16200000">
              <a:off x="7572317" y="4585663"/>
              <a:ext cx="1657342" cy="3278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 rot="16200000">
              <a:off x="2603725" y="3327309"/>
              <a:ext cx="104108" cy="64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2603725" y="3068163"/>
              <a:ext cx="104108" cy="645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20" idx="3"/>
            </p:cNvCxnSpPr>
            <p:nvPr/>
          </p:nvCxnSpPr>
          <p:spPr>
            <a:xfrm rot="16200000">
              <a:off x="1788167" y="3916978"/>
              <a:ext cx="1340703" cy="3299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6200000">
              <a:off x="3600920" y="5704096"/>
              <a:ext cx="2196696" cy="1567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http://cliparts.co/cliparts/k8i/xdR/k8ixdRxcp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1" r="10035"/>
            <a:stretch/>
          </p:blipFill>
          <p:spPr bwMode="auto">
            <a:xfrm rot="16200000">
              <a:off x="3430002" y="2597810"/>
              <a:ext cx="1272444" cy="1109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 rot="16200000">
              <a:off x="3387531" y="2918331"/>
              <a:ext cx="66513" cy="5116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2585843" y="2074460"/>
              <a:ext cx="872580" cy="1066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http://www.clker.com/cliparts/A/v/E/w/a/w/stomach-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877969" y="2733916"/>
              <a:ext cx="876723" cy="628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 rot="16200000" flipH="1" flipV="1">
              <a:off x="6097524" y="-192"/>
              <a:ext cx="2105665" cy="31788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http://images.clipartpanda.com/band-aid-clipart-LiKkkn9ia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30476">
              <a:off x="8235826" y="3659480"/>
              <a:ext cx="508183" cy="201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163411" y="284570"/>
            <a:ext cx="4781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Cells in the </a:t>
            </a:r>
            <a:r>
              <a:rPr lang="en-GB" sz="2800" b="1" dirty="0">
                <a:solidFill>
                  <a:srgbClr val="FF0000"/>
                </a:solidFill>
              </a:rPr>
              <a:t>trachea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FF0000"/>
                </a:solidFill>
              </a:rPr>
              <a:t>bronchi</a:t>
            </a:r>
            <a:r>
              <a:rPr lang="en-GB" sz="2800" dirty="0"/>
              <a:t> produce </a:t>
            </a:r>
            <a:r>
              <a:rPr lang="en-GB" sz="2800" b="1" dirty="0">
                <a:solidFill>
                  <a:srgbClr val="FF0000"/>
                </a:solidFill>
              </a:rPr>
              <a:t>mucus</a:t>
            </a:r>
            <a:r>
              <a:rPr lang="en-GB" sz="2800" dirty="0"/>
              <a:t>. Pathogens get stuck to the mucus. </a:t>
            </a:r>
            <a:r>
              <a:rPr lang="en-GB" sz="2800" b="1" dirty="0">
                <a:solidFill>
                  <a:srgbClr val="FF0000"/>
                </a:solidFill>
              </a:rPr>
              <a:t>Cilia</a:t>
            </a:r>
            <a:r>
              <a:rPr lang="en-GB" sz="2800" dirty="0"/>
              <a:t> (tiny hairs) sweep the mucus into the </a:t>
            </a:r>
            <a:r>
              <a:rPr lang="en-GB" sz="2800" b="1" dirty="0">
                <a:solidFill>
                  <a:srgbClr val="FF0000"/>
                </a:solidFill>
              </a:rPr>
              <a:t>stomach</a:t>
            </a:r>
            <a:r>
              <a:rPr lang="en-GB" sz="2800" dirty="0"/>
              <a:t>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970673" y="5454783"/>
            <a:ext cx="3974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Hydrochloric acid </a:t>
            </a:r>
            <a:r>
              <a:rPr lang="en-GB" sz="2800" dirty="0"/>
              <a:t>in the </a:t>
            </a:r>
            <a:r>
              <a:rPr lang="en-GB" sz="2800" b="1" dirty="0">
                <a:solidFill>
                  <a:srgbClr val="FF0000"/>
                </a:solidFill>
              </a:rPr>
              <a:t>stomach</a:t>
            </a:r>
            <a:r>
              <a:rPr lang="en-GB" sz="2800" dirty="0"/>
              <a:t> kills bacteria.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74567" y="272430"/>
            <a:ext cx="5082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Enzymes in tears have antiseptic properties (kills bacteria).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74568" y="1424338"/>
            <a:ext cx="469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</a:t>
            </a:r>
            <a:r>
              <a:rPr lang="en-GB" sz="2800" b="1" dirty="0">
                <a:solidFill>
                  <a:srgbClr val="FF0000"/>
                </a:solidFill>
              </a:rPr>
              <a:t>skin</a:t>
            </a:r>
            <a:r>
              <a:rPr lang="en-GB" sz="2800" dirty="0"/>
              <a:t> is the very first barrier to entry. Sweat also contains enzymes to kill bacteria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3896" y="4192451"/>
            <a:ext cx="40311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Blood clotting </a:t>
            </a:r>
            <a:r>
              <a:rPr lang="en-GB" sz="2800" dirty="0"/>
              <a:t>is very important in retaining the skins barrier function by forming a scab to stop pathogens entering.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9023" y="3045768"/>
            <a:ext cx="4300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The First Line of Defence: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Preventing Pathogens Getting 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56118" y="2846101"/>
            <a:ext cx="3310949" cy="2061328"/>
            <a:chOff x="8356118" y="2846101"/>
            <a:chExt cx="3310949" cy="2061328"/>
          </a:xfrm>
        </p:grpSpPr>
        <p:pic>
          <p:nvPicPr>
            <p:cNvPr id="6" name="Picture 2" descr="http://www.expertsmind.com/CMSImages/2216_simple%20columnar%20epithelium1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01"/>
            <a:stretch/>
          </p:blipFill>
          <p:spPr bwMode="auto">
            <a:xfrm>
              <a:off x="8356118" y="2846101"/>
              <a:ext cx="2074815" cy="206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803467" y="3045768"/>
              <a:ext cx="86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CILIA</a:t>
              </a:r>
            </a:p>
          </p:txBody>
        </p:sp>
        <p:cxnSp>
          <p:nvCxnSpPr>
            <p:cNvPr id="15" name="Straight Arrow Connector 14"/>
            <p:cNvCxnSpPr>
              <a:stCxn id="11" idx="1"/>
            </p:cNvCxnSpPr>
            <p:nvPr/>
          </p:nvCxnSpPr>
          <p:spPr>
            <a:xfrm flipH="1">
              <a:off x="10430933" y="3230434"/>
              <a:ext cx="3725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88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Line of Defence: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348426"/>
            <a:ext cx="4495800" cy="3127375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FF0000"/>
                </a:solidFill>
              </a:rPr>
              <a:t>White blood cells </a:t>
            </a:r>
            <a:r>
              <a:rPr lang="en-GB" sz="3600" dirty="0"/>
              <a:t>are a vital part of the </a:t>
            </a:r>
            <a:r>
              <a:rPr lang="en-GB" sz="3600" b="1" dirty="0">
                <a:solidFill>
                  <a:srgbClr val="FF0000"/>
                </a:solidFill>
              </a:rPr>
              <a:t>immune system </a:t>
            </a:r>
            <a:r>
              <a:rPr lang="en-GB" sz="3600" dirty="0"/>
              <a:t>as they deal with pathogens that do enter the body.</a:t>
            </a:r>
          </a:p>
          <a:p>
            <a:endParaRPr lang="en-GB" dirty="0"/>
          </a:p>
        </p:txBody>
      </p:sp>
      <p:pic>
        <p:nvPicPr>
          <p:cNvPr id="3074" name="Picture 2" descr="Image result for white blood cell engulfing bacteria animated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825625"/>
            <a:ext cx="6057900" cy="417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6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White Blood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They deal with pathogens in three main ways:</a:t>
            </a:r>
          </a:p>
          <a:p>
            <a:pPr marL="0" indent="0">
              <a:buNone/>
            </a:pPr>
            <a:endParaRPr lang="en-GB" sz="1600" dirty="0"/>
          </a:p>
          <a:p>
            <a:pPr marL="514350" indent="-514350">
              <a:buFont typeface="+mj-lt"/>
              <a:buAutoNum type="alphaLcParenR"/>
            </a:pPr>
            <a:r>
              <a:rPr lang="en-GB" sz="3600" b="1" dirty="0">
                <a:solidFill>
                  <a:srgbClr val="FF0000"/>
                </a:solidFill>
              </a:rPr>
              <a:t>Phagocytosis</a:t>
            </a:r>
            <a:r>
              <a:rPr lang="en-GB" sz="3600" dirty="0"/>
              <a:t> – ingesting pathogens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b="1" dirty="0">
                <a:solidFill>
                  <a:srgbClr val="FF0000"/>
                </a:solidFill>
              </a:rPr>
              <a:t>Producing Antitoxins </a:t>
            </a:r>
            <a:r>
              <a:rPr lang="en-GB" sz="3600" dirty="0"/>
              <a:t>– these counteract the toxins produced by pathogens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3600" b="1" dirty="0">
                <a:solidFill>
                  <a:srgbClr val="FF0000"/>
                </a:solidFill>
              </a:rPr>
              <a:t>Producing Antibodies </a:t>
            </a:r>
            <a:r>
              <a:rPr lang="en-GB" sz="3600" dirty="0"/>
              <a:t>– these tag and disable pathogens (these also make you immune to a disease)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9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613025"/>
            <a:ext cx="3105150" cy="1325563"/>
          </a:xfrm>
        </p:spPr>
        <p:txBody>
          <a:bodyPr/>
          <a:lstStyle/>
          <a:p>
            <a:r>
              <a:rPr lang="en-GB" dirty="0"/>
              <a:t>Phagocytosis</a:t>
            </a:r>
            <a:endParaRPr lang="en-US" dirty="0"/>
          </a:p>
        </p:txBody>
      </p:sp>
      <p:pic>
        <p:nvPicPr>
          <p:cNvPr id="3" name="Picture 2" descr="Image result for white blood cell engulfing bacteria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225"/>
            <a:ext cx="8096249" cy="62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7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rparry.co.uk/joomla/images/stories/white%20blood%20cel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0"/>
          <a:stretch/>
        </p:blipFill>
        <p:spPr bwMode="auto">
          <a:xfrm>
            <a:off x="838200" y="2050473"/>
            <a:ext cx="1072306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Produce Antitoxins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8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Read pg. 130-131 and describe the role of antibodies in </a:t>
            </a:r>
            <a:r>
              <a:rPr lang="en-GB" sz="3200" b="1" dirty="0">
                <a:solidFill>
                  <a:srgbClr val="FF0000"/>
                </a:solidFill>
              </a:rPr>
              <a:t>destroying pathogens </a:t>
            </a:r>
            <a:r>
              <a:rPr lang="en-GB" sz="3200" dirty="0"/>
              <a:t>and making you </a:t>
            </a:r>
            <a:r>
              <a:rPr lang="en-GB" sz="3200" b="1" dirty="0">
                <a:solidFill>
                  <a:srgbClr val="FF0000"/>
                </a:solidFill>
              </a:rPr>
              <a:t>immune</a:t>
            </a:r>
            <a:r>
              <a:rPr lang="en-GB" sz="3200" dirty="0"/>
              <a:t> to a disease.</a:t>
            </a:r>
          </a:p>
          <a:p>
            <a:endParaRPr lang="en-GB" sz="3200" dirty="0"/>
          </a:p>
          <a:p>
            <a:r>
              <a:rPr lang="en-GB" sz="3200" dirty="0"/>
              <a:t>Use the following vocabulary terms in your answer:</a:t>
            </a:r>
          </a:p>
          <a:p>
            <a:pPr lvl="1"/>
            <a:r>
              <a:rPr lang="en-GB" sz="2800" dirty="0"/>
              <a:t>Antibody</a:t>
            </a:r>
          </a:p>
          <a:p>
            <a:pPr lvl="1"/>
            <a:r>
              <a:rPr lang="en-GB" sz="2800" dirty="0"/>
              <a:t>Pathogen</a:t>
            </a:r>
          </a:p>
          <a:p>
            <a:pPr lvl="1"/>
            <a:r>
              <a:rPr lang="en-GB" sz="2800" dirty="0"/>
              <a:t>Antigen</a:t>
            </a:r>
          </a:p>
          <a:p>
            <a:pPr lvl="1"/>
            <a:r>
              <a:rPr lang="en-GB" sz="2800" dirty="0"/>
              <a:t>White blood cell</a:t>
            </a:r>
          </a:p>
          <a:p>
            <a:pPr lvl="1"/>
            <a:r>
              <a:rPr lang="en-GB" sz="2800" dirty="0"/>
              <a:t>Immune</a:t>
            </a:r>
          </a:p>
        </p:txBody>
      </p:sp>
    </p:spTree>
    <p:extLst>
      <p:ext uri="{BB962C8B-B14F-4D97-AF65-F5344CB8AC3E}">
        <p14:creationId xmlns:p14="http://schemas.microsoft.com/office/powerpoint/2010/main" val="105875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49" y="252805"/>
            <a:ext cx="3091296" cy="1325563"/>
          </a:xfrm>
        </p:spPr>
        <p:txBody>
          <a:bodyPr/>
          <a:lstStyle/>
          <a:p>
            <a:r>
              <a:rPr lang="en-GB" dirty="0"/>
              <a:t>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16" y="1578368"/>
            <a:ext cx="5036704" cy="475615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000" dirty="0"/>
              <a:t>White blood cells </a:t>
            </a:r>
            <a:r>
              <a:rPr lang="en-GB" sz="3000" dirty="0">
                <a:solidFill>
                  <a:srgbClr val="FF0000"/>
                </a:solidFill>
              </a:rPr>
              <a:t>produce</a:t>
            </a:r>
            <a:r>
              <a:rPr lang="en-GB" sz="3000" dirty="0"/>
              <a:t> </a:t>
            </a:r>
            <a:r>
              <a:rPr lang="en-GB" sz="3000" b="1" dirty="0">
                <a:solidFill>
                  <a:srgbClr val="FF0000"/>
                </a:solidFill>
              </a:rPr>
              <a:t>antibodies</a:t>
            </a:r>
            <a:r>
              <a:rPr lang="en-GB" sz="3000" dirty="0"/>
              <a:t> that recognise a site on the surface of the pathogen called an </a:t>
            </a:r>
            <a:r>
              <a:rPr lang="en-GB" sz="3000" b="1" dirty="0">
                <a:solidFill>
                  <a:srgbClr val="FF0000"/>
                </a:solidFill>
              </a:rPr>
              <a:t>antigen</a:t>
            </a:r>
            <a:r>
              <a:rPr lang="en-GB" sz="3000" dirty="0"/>
              <a:t>.</a:t>
            </a:r>
          </a:p>
          <a:p>
            <a:pPr marL="514350" indent="-514350">
              <a:buAutoNum type="arabicPeriod"/>
            </a:pPr>
            <a:r>
              <a:rPr lang="en-GB" sz="3000" dirty="0"/>
              <a:t>Antibodies </a:t>
            </a:r>
            <a:r>
              <a:rPr lang="en-GB" sz="3000" dirty="0">
                <a:solidFill>
                  <a:srgbClr val="FF0000"/>
                </a:solidFill>
              </a:rPr>
              <a:t>tag</a:t>
            </a:r>
            <a:r>
              <a:rPr lang="en-GB" sz="3000" dirty="0"/>
              <a:t> and </a:t>
            </a:r>
            <a:r>
              <a:rPr lang="en-GB" sz="3000" dirty="0">
                <a:solidFill>
                  <a:srgbClr val="FF0000"/>
                </a:solidFill>
              </a:rPr>
              <a:t>disable</a:t>
            </a:r>
            <a:r>
              <a:rPr lang="en-GB" sz="3000" dirty="0"/>
              <a:t> pathogens and make them stick together.</a:t>
            </a:r>
          </a:p>
          <a:p>
            <a:pPr marL="514350" indent="-514350">
              <a:buAutoNum type="arabicPeriod"/>
            </a:pPr>
            <a:r>
              <a:rPr lang="en-GB" sz="3000" dirty="0"/>
              <a:t>Other white blood cells recognise the antibodies and </a:t>
            </a:r>
            <a:r>
              <a:rPr lang="en-GB" sz="3000" dirty="0">
                <a:solidFill>
                  <a:srgbClr val="FF0000"/>
                </a:solidFill>
              </a:rPr>
              <a:t>ingest</a:t>
            </a:r>
            <a:r>
              <a:rPr lang="en-GB" sz="3000" dirty="0"/>
              <a:t> the pathogens.</a:t>
            </a:r>
            <a:endParaRPr lang="en-US" sz="3000" dirty="0"/>
          </a:p>
        </p:txBody>
      </p:sp>
      <p:pic>
        <p:nvPicPr>
          <p:cNvPr id="4098" name="Picture 2" descr="http://www.microbiologyonline.org.uk/themed/sgm/img/general-content/3.3.3_antig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1" y="334962"/>
            <a:ext cx="4667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skabiologist.asu.edu/sites/default/files/resources/activities/body_depot/viral_attack/macrophage_antibod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682" y="3842182"/>
            <a:ext cx="2095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cienceaid.co.uk/biology/micro/images/antibodyanti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63" y="4031171"/>
            <a:ext cx="3665222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7236" y="984139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1.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041428" y="3466914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2.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706650" y="3519016"/>
            <a:ext cx="74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460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775</Words>
  <Application>Microsoft Office PowerPoint</Application>
  <PresentationFormat>Custom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L2: Defence Against Disease</vt:lpstr>
      <vt:lpstr>Defence Against Disease</vt:lpstr>
      <vt:lpstr>PowerPoint Presentation</vt:lpstr>
      <vt:lpstr>Second Line of Defence: Immune System</vt:lpstr>
      <vt:lpstr>White Blood Cells</vt:lpstr>
      <vt:lpstr>Phagocytosis</vt:lpstr>
      <vt:lpstr>Produce Antitoxins</vt:lpstr>
      <vt:lpstr>Antibodies</vt:lpstr>
      <vt:lpstr>Antibodies</vt:lpstr>
      <vt:lpstr>Specific Immune Response  (MORE DETAILED THAN YOU NEED TO KNOW FOR YOUR EXAMS)</vt:lpstr>
      <vt:lpstr>Step 1: Recognising the pathogen</vt:lpstr>
      <vt:lpstr>Step 2: Making more white blood cells</vt:lpstr>
      <vt:lpstr>Step 3: Antibodies are produced</vt:lpstr>
      <vt:lpstr>Step 4: Antibodies disable pathogens and tag them for destruction </vt:lpstr>
      <vt:lpstr>Step 5: Immunity</vt:lpstr>
      <vt:lpstr>Vaccination</vt:lpstr>
      <vt:lpstr>Immunisations (Vaccinations)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Luu</dc:creator>
  <cp:lastModifiedBy>User1</cp:lastModifiedBy>
  <cp:revision>30</cp:revision>
  <dcterms:created xsi:type="dcterms:W3CDTF">2015-10-25T18:43:36Z</dcterms:created>
  <dcterms:modified xsi:type="dcterms:W3CDTF">2017-01-23T15:01:16Z</dcterms:modified>
</cp:coreProperties>
</file>