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60" r:id="rId3"/>
    <p:sldId id="267" r:id="rId4"/>
    <p:sldId id="266" r:id="rId5"/>
    <p:sldId id="257" r:id="rId6"/>
    <p:sldId id="258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993" autoAdjust="0"/>
  </p:normalViewPr>
  <p:slideViewPr>
    <p:cSldViewPr>
      <p:cViewPr varScale="1">
        <p:scale>
          <a:sx n="50" d="100"/>
          <a:sy n="50" d="100"/>
        </p:scale>
        <p:origin x="691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8DF4E-4F59-42D8-8FE4-D088AD2DBBDF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AEFD1-BF3B-4232-BFD6-8132EBA8D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795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Food labels will come with the lesson</a:t>
            </a:r>
          </a:p>
          <a:p>
            <a:r>
              <a:rPr lang="en-GB" dirty="0" smtClean="0"/>
              <a:t>Food tests are carried out in food-testing laboratories.</a:t>
            </a:r>
          </a:p>
          <a:p>
            <a:r>
              <a:rPr lang="en-GB" dirty="0" smtClean="0"/>
              <a:t>Food</a:t>
            </a:r>
            <a:r>
              <a:rPr lang="en-GB" baseline="0" dirty="0" smtClean="0"/>
              <a:t> scientists can find the amounts of different food types and the amount of energy in a food , or test its </a:t>
            </a:r>
            <a:r>
              <a:rPr lang="en-GB" baseline="0" dirty="0" err="1" smtClean="0"/>
              <a:t>safety.They</a:t>
            </a:r>
            <a:r>
              <a:rPr lang="en-GB" baseline="0" dirty="0" smtClean="0"/>
              <a:t> can also find out if the food being tested is what is stated on the label.</a:t>
            </a:r>
          </a:p>
          <a:p>
            <a:r>
              <a:rPr lang="en-GB" baseline="0" dirty="0" smtClean="0"/>
              <a:t>The food standards agency tests samples of food that are in our shops to check if they are correctly labelled.</a:t>
            </a:r>
          </a:p>
          <a:p>
            <a:r>
              <a:rPr lang="en-GB" baseline="0" dirty="0" smtClean="0"/>
              <a:t>Each year they test over 100 000 foods.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AEFD1-BF3B-4232-BFD6-8132EBA8DB4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362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Scientists observe the world and come up with a hypothesis</a:t>
            </a:r>
            <a:r>
              <a:rPr lang="en-GB" baseline="0" dirty="0" smtClean="0"/>
              <a:t> to explain what they observe.</a:t>
            </a:r>
          </a:p>
          <a:p>
            <a:r>
              <a:rPr lang="en-GB" baseline="0" dirty="0" smtClean="0"/>
              <a:t>A hypothesis is an idea about things that always happen.</a:t>
            </a:r>
          </a:p>
          <a:p>
            <a:r>
              <a:rPr lang="en-GB" baseline="0" dirty="0" smtClean="0"/>
              <a:t>A hypothesis can be tested in an investigation.</a:t>
            </a:r>
          </a:p>
          <a:p>
            <a:r>
              <a:rPr lang="en-GB" baseline="0" dirty="0" smtClean="0"/>
              <a:t>A hypothesis can be used to make a prediction.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AEFD1-BF3B-4232-BFD6-8132EBA8DB4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679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Students supplement their notes if they have missed</a:t>
            </a:r>
            <a:r>
              <a:rPr lang="en-GB" baseline="0" dirty="0" smtClean="0"/>
              <a:t> key points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AEFD1-BF3B-4232-BFD6-8132EBA8DB4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309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Students are issued </a:t>
            </a:r>
            <a:r>
              <a:rPr lang="en-GB" smtClean="0"/>
              <a:t>the table, </a:t>
            </a:r>
            <a:r>
              <a:rPr lang="en-GB" dirty="0" smtClean="0"/>
              <a:t>do experiments</a:t>
            </a:r>
            <a:r>
              <a:rPr lang="en-GB" baseline="0" dirty="0" smtClean="0"/>
              <a:t> and complete table.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AEFD1-BF3B-4232-BFD6-8132EBA8DB4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83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Most practical procedures that scientists carry out have some risk.</a:t>
            </a:r>
          </a:p>
          <a:p>
            <a:r>
              <a:rPr lang="en-GB" dirty="0" smtClean="0"/>
              <a:t>For example , they may use potentially harmful chemicals.</a:t>
            </a:r>
          </a:p>
          <a:p>
            <a:r>
              <a:rPr lang="en-GB" dirty="0" smtClean="0"/>
              <a:t>Food allergies</a:t>
            </a:r>
          </a:p>
          <a:p>
            <a:r>
              <a:rPr lang="en-GB" dirty="0" smtClean="0"/>
              <a:t>Chemicals so wear goggles.</a:t>
            </a:r>
          </a:p>
          <a:p>
            <a:r>
              <a:rPr lang="en-GB" dirty="0" smtClean="0"/>
              <a:t>Glassware</a:t>
            </a:r>
            <a:r>
              <a:rPr lang="en-GB" baseline="0" dirty="0" smtClean="0"/>
              <a:t> securely placed </a:t>
            </a:r>
          </a:p>
          <a:p>
            <a:r>
              <a:rPr lang="en-GB" baseline="0" dirty="0" smtClean="0"/>
              <a:t>Measurements should be exact</a:t>
            </a:r>
          </a:p>
          <a:p>
            <a:r>
              <a:rPr lang="en-GB" baseline="0" dirty="0" smtClean="0"/>
              <a:t>Heating alcohol is very dangerous as alcohol is flammable.</a:t>
            </a:r>
          </a:p>
          <a:p>
            <a:r>
              <a:rPr lang="en-GB" baseline="0" dirty="0" smtClean="0"/>
              <a:t>Heating in a test tube with a Bunsen flame is high risk and should not be taken.</a:t>
            </a:r>
            <a:endParaRPr lang="en-GB" dirty="0" smtClean="0"/>
          </a:p>
          <a:p>
            <a:r>
              <a:rPr lang="en-GB" dirty="0" smtClean="0"/>
              <a:t>Burns from water bath</a:t>
            </a:r>
          </a:p>
          <a:p>
            <a:r>
              <a:rPr lang="en-GB" dirty="0" smtClean="0"/>
              <a:t>It is the scientist’s job to identify risks, decide whether they can be minimised and then decide whether it</a:t>
            </a:r>
            <a:r>
              <a:rPr lang="en-GB" baseline="0" dirty="0" smtClean="0"/>
              <a:t> is worth taking that risk.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AEFD1-BF3B-4232-BFD6-8132EBA8DB4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7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students are</a:t>
            </a:r>
            <a:r>
              <a:rPr lang="en-GB" baseline="0" dirty="0" smtClean="0"/>
              <a:t> attempting to reinforce the two video clips by writing their own methods. The next slide will give the correct answer.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AEFD1-BF3B-4232-BFD6-8132EBA8DB4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358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D731-7718-4879-AD63-239CC8854C77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4411-F2AD-4F8F-85AC-BD8277DB6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60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D731-7718-4879-AD63-239CC8854C77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4411-F2AD-4F8F-85AC-BD8277DB6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000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D731-7718-4879-AD63-239CC8854C77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4411-F2AD-4F8F-85AC-BD8277DB6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832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D731-7718-4879-AD63-239CC8854C77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4411-F2AD-4F8F-85AC-BD8277DB6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062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D731-7718-4879-AD63-239CC8854C77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4411-F2AD-4F8F-85AC-BD8277DB6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51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D731-7718-4879-AD63-239CC8854C77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4411-F2AD-4F8F-85AC-BD8277DB6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32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D731-7718-4879-AD63-239CC8854C77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4411-F2AD-4F8F-85AC-BD8277DB6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082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D731-7718-4879-AD63-239CC8854C77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4411-F2AD-4F8F-85AC-BD8277DB6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647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D731-7718-4879-AD63-239CC8854C77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4411-F2AD-4F8F-85AC-BD8277DB6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382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D731-7718-4879-AD63-239CC8854C77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4411-F2AD-4F8F-85AC-BD8277DB6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432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D731-7718-4879-AD63-239CC8854C77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4411-F2AD-4F8F-85AC-BD8277DB6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07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9D731-7718-4879-AD63-239CC8854C77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64411-F2AD-4F8F-85AC-BD8277DB6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349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0O87gWv-X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 at food labels</a:t>
            </a:r>
          </a:p>
          <a:p>
            <a:r>
              <a:rPr lang="en-GB" dirty="0" smtClean="0"/>
              <a:t>Why is it useful to put the ingredients and nutritional value of food on labels?</a:t>
            </a:r>
          </a:p>
          <a:p>
            <a:r>
              <a:rPr lang="en-GB" dirty="0" smtClean="0"/>
              <a:t>What is a food scientist?</a:t>
            </a:r>
          </a:p>
          <a:p>
            <a:r>
              <a:rPr lang="en-GB" dirty="0" smtClean="0"/>
              <a:t>What is the Foods Standards Agency?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7971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Food Tests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b="1" dirty="0" smtClean="0"/>
              <a:t>Learning objectives:</a:t>
            </a:r>
          </a:p>
          <a:p>
            <a:pPr marL="0" indent="0">
              <a:buNone/>
            </a:pPr>
            <a:endParaRPr lang="en-GB" sz="2400" b="1" dirty="0" smtClean="0"/>
          </a:p>
          <a:p>
            <a:pPr marL="0" indent="0">
              <a:buNone/>
            </a:pPr>
            <a:r>
              <a:rPr lang="en-GB" sz="2400" b="1" i="1" dirty="0" smtClean="0"/>
              <a:t>All students must:</a:t>
            </a:r>
            <a:endParaRPr lang="en-GB" sz="2400" b="1" i="1" dirty="0" smtClean="0"/>
          </a:p>
          <a:p>
            <a:pPr lvl="0"/>
            <a:r>
              <a:rPr lang="en-GB" sz="2400" b="1" dirty="0" smtClean="0"/>
              <a:t>Carry out</a:t>
            </a:r>
            <a:r>
              <a:rPr lang="en-GB" sz="2400" dirty="0" smtClean="0"/>
              <a:t> </a:t>
            </a:r>
            <a:r>
              <a:rPr lang="en-GB" sz="2400" dirty="0"/>
              <a:t>food </a:t>
            </a:r>
            <a:r>
              <a:rPr lang="en-GB" sz="2400" dirty="0" smtClean="0"/>
              <a:t>tests </a:t>
            </a:r>
            <a:r>
              <a:rPr lang="en-GB" sz="2400" dirty="0"/>
              <a:t>for starch, sugars, protein and fat</a:t>
            </a:r>
            <a:r>
              <a:rPr lang="en-GB" sz="2400" dirty="0" smtClean="0"/>
              <a:t>.</a:t>
            </a:r>
          </a:p>
          <a:p>
            <a:pPr marL="0" lvl="0" indent="0">
              <a:buNone/>
            </a:pPr>
            <a:endParaRPr lang="en-GB" sz="2400" dirty="0" smtClean="0"/>
          </a:p>
          <a:p>
            <a:pPr marL="0" lvl="0" indent="0">
              <a:buNone/>
            </a:pPr>
            <a:r>
              <a:rPr lang="en-GB" sz="2400" b="1" i="1" dirty="0" smtClean="0"/>
              <a:t>Most students should:</a:t>
            </a:r>
          </a:p>
          <a:p>
            <a:r>
              <a:rPr lang="en-GB" sz="2400" b="1" dirty="0" smtClean="0"/>
              <a:t>Describe</a:t>
            </a:r>
            <a:r>
              <a:rPr lang="en-GB" sz="2400" dirty="0" smtClean="0"/>
              <a:t> why food labels are important.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i="1" dirty="0" smtClean="0"/>
              <a:t>Some students could:</a:t>
            </a:r>
          </a:p>
          <a:p>
            <a:r>
              <a:rPr lang="en-GB" sz="2400" b="1" dirty="0" smtClean="0"/>
              <a:t>Describe </a:t>
            </a:r>
            <a:r>
              <a:rPr lang="en-GB" sz="2400" dirty="0" smtClean="0"/>
              <a:t>the food tests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0822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How do scientists come up with food labels?</a:t>
            </a:r>
            <a:endParaRPr lang="en-US" dirty="0" smtClean="0"/>
          </a:p>
          <a:p>
            <a:endParaRPr lang="en-GB" dirty="0" smtClean="0"/>
          </a:p>
          <a:p>
            <a:r>
              <a:rPr lang="en-GB" dirty="0" smtClean="0"/>
              <a:t>Watch the video and think about:</a:t>
            </a:r>
          </a:p>
          <a:p>
            <a:pPr lvl="1"/>
            <a:r>
              <a:rPr lang="en-GB" dirty="0" smtClean="0"/>
              <a:t>What amounts of energy and nutrients should we be eating?</a:t>
            </a:r>
          </a:p>
          <a:p>
            <a:pPr lvl="1"/>
            <a:r>
              <a:rPr lang="en-GB" dirty="0" smtClean="0"/>
              <a:t>Why is it important to test foods and create food labels?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579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100" dirty="0" smtClean="0">
                <a:solidFill>
                  <a:srgbClr val="FF0000"/>
                </a:solidFill>
              </a:rPr>
              <a:t>Testing for Starch</a:t>
            </a:r>
          </a:p>
          <a:p>
            <a:r>
              <a:rPr lang="en-GB" sz="2100" dirty="0" smtClean="0"/>
              <a:t>Add a few drops of orange iodine solution to your food sample.</a:t>
            </a:r>
          </a:p>
          <a:p>
            <a:r>
              <a:rPr lang="en-GB" sz="2100" dirty="0" smtClean="0"/>
              <a:t>If starch is present the sample will turn blue </a:t>
            </a:r>
            <a:r>
              <a:rPr lang="en-GB" sz="2100" dirty="0" smtClean="0"/>
              <a:t>black.</a:t>
            </a:r>
          </a:p>
          <a:p>
            <a:pPr marL="0" indent="0">
              <a:buNone/>
            </a:pPr>
            <a:r>
              <a:rPr lang="en-GB" sz="2100" dirty="0" smtClean="0">
                <a:solidFill>
                  <a:srgbClr val="FF0000"/>
                </a:solidFill>
              </a:rPr>
              <a:t>Testing </a:t>
            </a:r>
            <a:r>
              <a:rPr lang="en-GB" sz="2100" dirty="0" smtClean="0">
                <a:solidFill>
                  <a:srgbClr val="FF0000"/>
                </a:solidFill>
              </a:rPr>
              <a:t>for Glucose</a:t>
            </a:r>
          </a:p>
          <a:p>
            <a:r>
              <a:rPr lang="en-GB" sz="2100" dirty="0" smtClean="0"/>
              <a:t>Add some water to your food in a test tube to make a solution.</a:t>
            </a:r>
          </a:p>
          <a:p>
            <a:r>
              <a:rPr lang="en-GB" sz="2100" dirty="0" smtClean="0"/>
              <a:t>Add an equal volume of blue Benedict’s solution and heat in a water bath.</a:t>
            </a:r>
          </a:p>
          <a:p>
            <a:r>
              <a:rPr lang="en-GB" sz="2100" dirty="0" smtClean="0"/>
              <a:t>If glucose is present the solution will turn green ,orange or brick red depending on how much glucose is present.</a:t>
            </a:r>
          </a:p>
          <a:p>
            <a:pPr marL="0" indent="0">
              <a:buNone/>
            </a:pPr>
            <a:r>
              <a:rPr lang="en-GB" sz="2100" dirty="0" smtClean="0">
                <a:solidFill>
                  <a:srgbClr val="FF0000"/>
                </a:solidFill>
              </a:rPr>
              <a:t>Testing for Protein</a:t>
            </a:r>
          </a:p>
          <a:p>
            <a:r>
              <a:rPr lang="en-GB" sz="2100" dirty="0" smtClean="0"/>
              <a:t>Add some water to your food sample in a test tube and shake it.</a:t>
            </a:r>
          </a:p>
          <a:p>
            <a:r>
              <a:rPr lang="en-GB" sz="2100" dirty="0" smtClean="0"/>
              <a:t>Then add a few drops of blue biuret solution.</a:t>
            </a:r>
          </a:p>
          <a:p>
            <a:r>
              <a:rPr lang="en-GB" sz="2100" dirty="0" smtClean="0"/>
              <a:t>If protein is present the solution will turn lilac or blue depending on how much protein is present.</a:t>
            </a:r>
          </a:p>
          <a:p>
            <a:pPr marL="0" indent="0">
              <a:buNone/>
            </a:pPr>
            <a:r>
              <a:rPr lang="en-GB" sz="2100" dirty="0" smtClean="0">
                <a:solidFill>
                  <a:srgbClr val="FF0000"/>
                </a:solidFill>
              </a:rPr>
              <a:t>Testing for Fats</a:t>
            </a:r>
          </a:p>
          <a:p>
            <a:r>
              <a:rPr lang="en-GB" sz="2100" dirty="0" smtClean="0"/>
              <a:t>Mix the food sample with a third of a tube of ethanol and shake well.</a:t>
            </a:r>
          </a:p>
          <a:p>
            <a:r>
              <a:rPr lang="en-GB" sz="2100" dirty="0" smtClean="0"/>
              <a:t>Filter the mixture to remove any solids.</a:t>
            </a:r>
          </a:p>
          <a:p>
            <a:r>
              <a:rPr lang="en-GB" sz="2100" dirty="0" smtClean="0"/>
              <a:t>Add some clean water to the filtrate.</a:t>
            </a:r>
          </a:p>
          <a:p>
            <a:r>
              <a:rPr lang="en-GB" sz="2100" dirty="0" smtClean="0"/>
              <a:t>If fat is present a white emulsion will form and float.</a:t>
            </a:r>
          </a:p>
          <a:p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319420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Complete Table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376024"/>
              </p:ext>
            </p:extLst>
          </p:nvPr>
        </p:nvGraphicFramePr>
        <p:xfrm>
          <a:off x="498632" y="1577182"/>
          <a:ext cx="8146736" cy="4568317"/>
        </p:xfrm>
        <a:graphic>
          <a:graphicData uri="http://schemas.openxmlformats.org/drawingml/2006/table">
            <a:tbl>
              <a:tblPr firstRow="1" firstCol="1" bandRow="1" bandCol="1">
                <a:tableStyleId>{6E25E649-3F16-4E02-A733-19D2CDBF48F0}</a:tableStyleId>
              </a:tblPr>
              <a:tblGrid>
                <a:gridCol w="977608"/>
                <a:gridCol w="896141"/>
                <a:gridCol w="896141"/>
                <a:gridCol w="896141"/>
                <a:gridCol w="896141"/>
                <a:gridCol w="896141"/>
                <a:gridCol w="896141"/>
                <a:gridCol w="896141"/>
                <a:gridCol w="896141"/>
              </a:tblGrid>
              <a:tr h="5431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FOOD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STARCH TEST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GLUCOSE TEST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PROTEIN TEST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FAT TEST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620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observation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conclusion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observation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conclusion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Observation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conclusion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observation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conclusion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51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A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51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B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51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C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51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D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13620" y="126876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Testing foods for nutrients.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94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Identify any risks associated with the practical methods for testing foods in the lab.</a:t>
            </a:r>
          </a:p>
          <a:p>
            <a:r>
              <a:rPr lang="en-GB" dirty="0" smtClean="0"/>
              <a:t>Explain how risks can be minimised.</a:t>
            </a:r>
          </a:p>
          <a:p>
            <a:r>
              <a:rPr lang="en-GB" dirty="0" smtClean="0"/>
              <a:t>Imagine students do not have a water bath and are considering heating ethanol solution using a </a:t>
            </a:r>
            <a:r>
              <a:rPr lang="en-GB" dirty="0" err="1" smtClean="0"/>
              <a:t>bunsen</a:t>
            </a:r>
            <a:r>
              <a:rPr lang="en-GB" dirty="0" smtClean="0"/>
              <a:t> burner.</a:t>
            </a:r>
          </a:p>
          <a:p>
            <a:r>
              <a:rPr lang="en-GB" dirty="0" smtClean="0"/>
              <a:t>Evaluate the risk associated with this method.</a:t>
            </a:r>
          </a:p>
          <a:p>
            <a:r>
              <a:rPr lang="en-GB" dirty="0" smtClean="0"/>
              <a:t>Should this risk be taken.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510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TASK: </a:t>
            </a:r>
            <a:r>
              <a:rPr lang="en-GB" dirty="0" smtClean="0"/>
              <a:t>Food Test 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Divide a piece of paper into quarters. Describe the method for each nutrient in a different quarter of your paper. Include drawings to help you remember!</a:t>
            </a:r>
          </a:p>
          <a:p>
            <a:pPr marL="0" indent="0">
              <a:buNone/>
            </a:pPr>
            <a:endParaRPr lang="en-GB" dirty="0" smtClean="0"/>
          </a:p>
          <a:p>
            <a:pPr lvl="1"/>
            <a:r>
              <a:rPr lang="en-GB" sz="3600" dirty="0" smtClean="0"/>
              <a:t>Test </a:t>
            </a:r>
            <a:r>
              <a:rPr lang="en-GB" sz="3600" dirty="0" smtClean="0"/>
              <a:t>For Starch</a:t>
            </a:r>
          </a:p>
          <a:p>
            <a:pPr lvl="1"/>
            <a:r>
              <a:rPr lang="en-GB" sz="3600" dirty="0" smtClean="0"/>
              <a:t>Test </a:t>
            </a:r>
            <a:r>
              <a:rPr lang="en-GB" sz="3600" dirty="0" smtClean="0"/>
              <a:t>For Glucose</a:t>
            </a:r>
          </a:p>
          <a:p>
            <a:pPr lvl="1"/>
            <a:r>
              <a:rPr lang="en-GB" sz="3600" dirty="0" smtClean="0"/>
              <a:t>Test </a:t>
            </a:r>
            <a:r>
              <a:rPr lang="en-GB" sz="3600" dirty="0" smtClean="0"/>
              <a:t>For Protein</a:t>
            </a:r>
          </a:p>
          <a:p>
            <a:pPr lvl="1"/>
            <a:r>
              <a:rPr lang="en-GB" sz="3600" dirty="0" smtClean="0"/>
              <a:t>Test </a:t>
            </a:r>
            <a:r>
              <a:rPr lang="en-GB" sz="3600" dirty="0" smtClean="0"/>
              <a:t>For Fats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18230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686</Words>
  <Application>Microsoft Office PowerPoint</Application>
  <PresentationFormat>On-screen Show (4:3)</PresentationFormat>
  <Paragraphs>162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Starter</vt:lpstr>
      <vt:lpstr>Food Tests</vt:lpstr>
      <vt:lpstr>Video</vt:lpstr>
      <vt:lpstr>PowerPoint Presentation</vt:lpstr>
      <vt:lpstr>Complete Table</vt:lpstr>
      <vt:lpstr>Plenary</vt:lpstr>
      <vt:lpstr>TASK: Food Test Summary</vt:lpstr>
    </vt:vector>
  </TitlesOfParts>
  <Company>JFS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Tests</dc:title>
  <dc:creator>JFS Teacher</dc:creator>
  <cp:lastModifiedBy>Jessica Luu</cp:lastModifiedBy>
  <cp:revision>26</cp:revision>
  <dcterms:created xsi:type="dcterms:W3CDTF">2014-06-26T12:31:22Z</dcterms:created>
  <dcterms:modified xsi:type="dcterms:W3CDTF">2015-08-17T14:18:15Z</dcterms:modified>
</cp:coreProperties>
</file>