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1" r:id="rId6"/>
    <p:sldId id="260" r:id="rId7"/>
    <p:sldId id="267" r:id="rId8"/>
    <p:sldId id="262" r:id="rId9"/>
    <p:sldId id="263" r:id="rId10"/>
    <p:sldId id="264" r:id="rId11"/>
    <p:sldId id="266" r:id="rId12"/>
    <p:sldId id="265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4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2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66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6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0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7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6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8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22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5B0D-962C-4090-B82B-83D88ED9FDD2}" type="datetimeFigureOut">
              <a:rPr lang="en-GB" smtClean="0"/>
              <a:t>17/05/2016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98E32-284C-44FC-8E21-AFAD9EEEF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3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Waves Quiz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What are the two different types of waves?</a:t>
            </a:r>
          </a:p>
          <a:p>
            <a:r>
              <a:rPr lang="en-GB" sz="3600" dirty="0" smtClean="0"/>
              <a:t>How are they different?</a:t>
            </a:r>
          </a:p>
          <a:p>
            <a:r>
              <a:rPr lang="en-GB" sz="3600" dirty="0" smtClean="0"/>
              <a:t>Draw an example of each type.</a:t>
            </a:r>
          </a:p>
          <a:p>
            <a:r>
              <a:rPr lang="en-GB" sz="3600" dirty="0" smtClean="0"/>
              <a:t>Define:</a:t>
            </a:r>
          </a:p>
          <a:p>
            <a:pPr lvl="1"/>
            <a:r>
              <a:rPr lang="en-GB" sz="3200" dirty="0" smtClean="0"/>
              <a:t>Amplitude</a:t>
            </a:r>
          </a:p>
          <a:p>
            <a:pPr lvl="1"/>
            <a:r>
              <a:rPr lang="en-GB" sz="3200" dirty="0" smtClean="0"/>
              <a:t>Wavelength</a:t>
            </a:r>
          </a:p>
          <a:p>
            <a:pPr lvl="1"/>
            <a:r>
              <a:rPr lang="en-GB" sz="3200" dirty="0" smtClean="0"/>
              <a:t>Frequency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23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shadows form?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06" y="1547287"/>
            <a:ext cx="6220866" cy="4351338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Transparent</a:t>
            </a:r>
            <a:r>
              <a:rPr lang="en-GB" sz="3600" dirty="0" smtClean="0"/>
              <a:t> = light is able to pass through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Opaque</a:t>
            </a:r>
            <a:r>
              <a:rPr lang="en-GB" sz="3600" dirty="0" smtClean="0"/>
              <a:t> = light cannot pass through, it is absorbed</a:t>
            </a:r>
          </a:p>
          <a:p>
            <a:endParaRPr lang="en-GB" sz="3600" dirty="0"/>
          </a:p>
          <a:p>
            <a:r>
              <a:rPr lang="en-GB" sz="3600" b="1" dirty="0" smtClean="0">
                <a:solidFill>
                  <a:srgbClr val="FF0000"/>
                </a:solidFill>
              </a:rPr>
              <a:t>Shadows </a:t>
            </a:r>
            <a:r>
              <a:rPr lang="en-GB" sz="3600" dirty="0" smtClean="0"/>
              <a:t>form when an opaque object </a:t>
            </a:r>
            <a:r>
              <a:rPr lang="en-GB" sz="3600" b="1" dirty="0" smtClean="0">
                <a:solidFill>
                  <a:srgbClr val="FF0000"/>
                </a:solidFill>
              </a:rPr>
              <a:t>blocks light </a:t>
            </a:r>
            <a:r>
              <a:rPr lang="en-GB" sz="3600" dirty="0" smtClean="0"/>
              <a:t>leaving a dark area.</a:t>
            </a:r>
            <a:endParaRPr lang="en-GB" sz="3600" dirty="0"/>
          </a:p>
        </p:txBody>
      </p:sp>
      <p:pic>
        <p:nvPicPr>
          <p:cNvPr id="5" name="Picture 2" descr="https://upload.wikimedia.org/wikipedia/commons/thumb/8/8b/Light_bulb_icon.svg/2000px-Light_bulb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17406" y="802994"/>
            <a:ext cx="872788" cy="12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endCxn id="19" idx="2"/>
          </p:cNvCxnSpPr>
          <p:nvPr/>
        </p:nvCxnSpPr>
        <p:spPr>
          <a:xfrm flipH="1">
            <a:off x="6146955" y="1870517"/>
            <a:ext cx="4846440" cy="33469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146955" y="4971568"/>
            <a:ext cx="4183431" cy="4917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8437069" y="3135085"/>
            <a:ext cx="2102224" cy="2082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7941973" y="3537752"/>
            <a:ext cx="479346" cy="397359"/>
            <a:chOff x="6413448" y="3634330"/>
            <a:chExt cx="479346" cy="397359"/>
          </a:xfrm>
        </p:grpSpPr>
        <p:cxnSp>
          <p:nvCxnSpPr>
            <p:cNvPr id="20" name="Straight Connector 19"/>
            <p:cNvCxnSpPr/>
            <p:nvPr/>
          </p:nvCxnSpPr>
          <p:spPr>
            <a:xfrm rot="5899388" flipV="1">
              <a:off x="6639646" y="3778536"/>
              <a:ext cx="0" cy="4523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899388" flipV="1">
              <a:off x="6639674" y="3778569"/>
              <a:ext cx="397359" cy="1088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>
            <a:endCxn id="19" idx="6"/>
          </p:cNvCxnSpPr>
          <p:nvPr/>
        </p:nvCxnSpPr>
        <p:spPr>
          <a:xfrm flipH="1">
            <a:off x="10330386" y="1890272"/>
            <a:ext cx="713964" cy="33271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rot="3530474">
            <a:off x="10510651" y="3052010"/>
            <a:ext cx="479346" cy="397359"/>
            <a:chOff x="6413448" y="3634330"/>
            <a:chExt cx="479346" cy="397359"/>
          </a:xfrm>
        </p:grpSpPr>
        <p:cxnSp>
          <p:nvCxnSpPr>
            <p:cNvPr id="28" name="Straight Connector 27"/>
            <p:cNvCxnSpPr/>
            <p:nvPr/>
          </p:nvCxnSpPr>
          <p:spPr>
            <a:xfrm rot="5899388" flipV="1">
              <a:off x="6639646" y="3778536"/>
              <a:ext cx="0" cy="4523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899388" flipV="1">
              <a:off x="6639674" y="3778569"/>
              <a:ext cx="397359" cy="1088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69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Ray Diagrams for Reflection off a Plane Mirror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102" y="1690688"/>
            <a:ext cx="6085114" cy="4705804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Plane mirror </a:t>
            </a:r>
            <a:r>
              <a:rPr lang="en-GB" dirty="0" smtClean="0"/>
              <a:t>= flat mirror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Incident ray </a:t>
            </a:r>
            <a:r>
              <a:rPr lang="en-GB" dirty="0" smtClean="0"/>
              <a:t>= ray going IN to the mirror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Normal</a:t>
            </a:r>
            <a:r>
              <a:rPr lang="en-GB" dirty="0" smtClean="0"/>
              <a:t> = imaginary line perpendicular (90</a:t>
            </a:r>
            <a:r>
              <a:rPr lang="en-GB" baseline="30000" dirty="0" smtClean="0"/>
              <a:t>o</a:t>
            </a:r>
            <a:r>
              <a:rPr lang="en-GB" dirty="0" smtClean="0"/>
              <a:t>) to the mirror (dotted line)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Reflected ray </a:t>
            </a:r>
            <a:r>
              <a:rPr lang="en-GB" dirty="0" smtClean="0"/>
              <a:t>= ray reflected off the mirror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Angle of incidence </a:t>
            </a:r>
            <a:r>
              <a:rPr lang="en-GB" dirty="0" smtClean="0"/>
              <a:t>= angle between the normal and the incident ray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Angle of reflection </a:t>
            </a:r>
            <a:r>
              <a:rPr lang="en-GB" dirty="0" smtClean="0"/>
              <a:t>= angle between the normal and the reflected ray</a:t>
            </a:r>
            <a:endParaRPr lang="en-GB" dirty="0"/>
          </a:p>
        </p:txBody>
      </p:sp>
      <p:pic>
        <p:nvPicPr>
          <p:cNvPr id="7170" name="Picture 2" descr="http://sciencelanguagegallery.wikispaces.com/file/view/Law%20of%20reflection.jpg/391537006/416x219/Law%20of%20ref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71" y="2536116"/>
            <a:ext cx="4918168" cy="25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Practical: 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going to investigate how the angle of incidence is related to the angle of reflection.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1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Rules for Reflection in a Plane Mirror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66" y="1690688"/>
            <a:ext cx="5452872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3200" dirty="0" smtClean="0"/>
              <a:t>The angle of incidence is equal to the angle of reflection.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The image will be upright.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The image will appear the same distance to the mirror.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sz="3200" dirty="0"/>
              <a:t>The image will be flipped right/left.</a:t>
            </a:r>
          </a:p>
          <a:p>
            <a:pPr marL="514350" indent="-514350">
              <a:buAutoNum type="arabicPeriod"/>
            </a:pPr>
            <a:endParaRPr lang="en-GB" sz="3200" dirty="0"/>
          </a:p>
        </p:txBody>
      </p:sp>
      <p:pic>
        <p:nvPicPr>
          <p:cNvPr id="1026" name="Picture 2" descr="https://i.ytimg.com/vi/Qr8exoX-uE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38" y="1407014"/>
            <a:ext cx="2905404" cy="217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airaland.com/attachments/1539068_nnn_jpeg569200c763e8d6165a880404c1abe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273" y="1407014"/>
            <a:ext cx="3031478" cy="508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liffsnotescms-v1.prd.techspa.com/assets/103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996" y="3919455"/>
            <a:ext cx="2508712" cy="257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rough surface not reflect an image?</a:t>
            </a:r>
            <a:endParaRPr lang="en-GB" dirty="0"/>
          </a:p>
        </p:txBody>
      </p:sp>
      <p:pic>
        <p:nvPicPr>
          <p:cNvPr id="4" name="Picture 3" descr="p506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0"/>
          <a:stretch>
            <a:fillRect/>
          </a:stretch>
        </p:blipFill>
        <p:spPr bwMode="auto">
          <a:xfrm>
            <a:off x="1641501" y="1540073"/>
            <a:ext cx="8455318" cy="289361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1396413" y="4433688"/>
            <a:ext cx="4149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Rough surfaces reflect light unevenly, so no image is formed.</a:t>
            </a:r>
            <a:endParaRPr lang="en-US" sz="32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7441" y="4433688"/>
            <a:ext cx="4149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Smooth surface reflect light evenly so an image is formed.</a:t>
            </a:r>
            <a:endParaRPr lang="en-US" sz="3200" b="1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L2 – Light and Reflection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dirty="0" smtClean="0"/>
              <a:t>Recall that light is a transverse wave.</a:t>
            </a:r>
          </a:p>
          <a:p>
            <a:pPr marL="514350" indent="-514350">
              <a:buAutoNum type="arabicPeriod"/>
            </a:pPr>
            <a:r>
              <a:rPr lang="en-GB" dirty="0" smtClean="0"/>
              <a:t>Describe what happens to light when it meets an object.</a:t>
            </a:r>
          </a:p>
          <a:p>
            <a:pPr marL="514350" indent="-514350">
              <a:buAutoNum type="arabicPeriod"/>
            </a:pPr>
            <a:r>
              <a:rPr lang="en-GB" dirty="0" smtClean="0"/>
              <a:t>Draw ray diagrams for reflection.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why rough surfaces do not reflect images.</a:t>
            </a:r>
          </a:p>
        </p:txBody>
      </p:sp>
    </p:spTree>
    <p:extLst>
      <p:ext uri="{BB962C8B-B14F-4D97-AF65-F5344CB8AC3E}">
        <p14:creationId xmlns:p14="http://schemas.microsoft.com/office/powerpoint/2010/main" val="33262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0" y="303290"/>
            <a:ext cx="3013930" cy="2442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463" y="861713"/>
            <a:ext cx="34098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do you know about light?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40" y="3001932"/>
            <a:ext cx="4811714" cy="34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agapegeek.files.wordpress.com/2010/06/woman_shadow3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81" y="241487"/>
            <a:ext cx="2999008" cy="380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hetacticalguru.com/wp-content/uploads/2015/05/flashlight-be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0" y="3766509"/>
            <a:ext cx="2541792" cy="190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xaviermartinvfx.com/wp-content/uploads/2015/02/lightn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3" y="4719681"/>
            <a:ext cx="2764466" cy="15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/>
              <a:t>Visible light is a type of </a:t>
            </a:r>
            <a:r>
              <a:rPr lang="en-GB" sz="3200" b="1" dirty="0" smtClean="0">
                <a:solidFill>
                  <a:srgbClr val="FF0000"/>
                </a:solidFill>
              </a:rPr>
              <a:t>electromagnetic wave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Properties of light waves:</a:t>
            </a:r>
          </a:p>
          <a:p>
            <a:pPr lvl="1"/>
            <a:r>
              <a:rPr lang="en-GB" sz="3200" dirty="0" smtClean="0"/>
              <a:t>Type of </a:t>
            </a:r>
            <a:r>
              <a:rPr lang="en-GB" sz="3200" b="1" dirty="0" smtClean="0">
                <a:solidFill>
                  <a:srgbClr val="FF0000"/>
                </a:solidFill>
              </a:rPr>
              <a:t>energy</a:t>
            </a:r>
          </a:p>
          <a:p>
            <a:pPr lvl="1"/>
            <a:r>
              <a:rPr lang="en-GB" sz="3200" b="1" dirty="0" smtClean="0">
                <a:solidFill>
                  <a:srgbClr val="FF0000"/>
                </a:solidFill>
              </a:rPr>
              <a:t>Very fast </a:t>
            </a:r>
            <a:r>
              <a:rPr lang="en-GB" sz="3200" dirty="0" smtClean="0"/>
              <a:t>(about 300 million m </a:t>
            </a:r>
            <a:r>
              <a:rPr lang="en-GB" sz="3200" dirty="0"/>
              <a:t>/ </a:t>
            </a:r>
            <a:r>
              <a:rPr lang="en-GB" sz="3200" dirty="0" smtClean="0"/>
              <a:t>s, that’s 671 million mph!)</a:t>
            </a:r>
          </a:p>
          <a:p>
            <a:pPr lvl="1"/>
            <a:r>
              <a:rPr lang="en-GB" sz="3200" dirty="0" smtClean="0"/>
              <a:t>Can travel through a </a:t>
            </a:r>
            <a:r>
              <a:rPr lang="en-GB" sz="3200" b="1" dirty="0" smtClean="0">
                <a:solidFill>
                  <a:srgbClr val="FF0000"/>
                </a:solidFill>
              </a:rPr>
              <a:t>vacuum</a:t>
            </a:r>
            <a:r>
              <a:rPr lang="en-GB" sz="3200" dirty="0" smtClean="0"/>
              <a:t> (empty space)</a:t>
            </a:r>
          </a:p>
          <a:p>
            <a:pPr lvl="1"/>
            <a:r>
              <a:rPr lang="en-GB" sz="3200" b="1" dirty="0" smtClean="0">
                <a:solidFill>
                  <a:srgbClr val="FF0000"/>
                </a:solidFill>
              </a:rPr>
              <a:t>Transverse</a:t>
            </a:r>
            <a:r>
              <a:rPr lang="en-GB" sz="3200" dirty="0" smtClean="0"/>
              <a:t> wave</a:t>
            </a:r>
          </a:p>
          <a:p>
            <a:pPr lvl="1"/>
            <a:r>
              <a:rPr lang="en-GB" sz="3200" dirty="0" smtClean="0"/>
              <a:t>Travels in </a:t>
            </a:r>
            <a:r>
              <a:rPr lang="en-GB" sz="3200" b="1" dirty="0" smtClean="0">
                <a:solidFill>
                  <a:srgbClr val="FF0000"/>
                </a:solidFill>
              </a:rPr>
              <a:t>straight lines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69" y="593726"/>
            <a:ext cx="37256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happens when light hits an object?</a:t>
            </a:r>
            <a:endParaRPr lang="en-GB" dirty="0"/>
          </a:p>
        </p:txBody>
      </p:sp>
      <p:pic>
        <p:nvPicPr>
          <p:cNvPr id="3074" name="Picture 2" descr="https://upload.wikimedia.org/wikipedia/commons/5/52/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1" y="2488566"/>
            <a:ext cx="3669774" cy="37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aineandsons.files.wordpress.com/2010/10/istock_000013894846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31" y="250828"/>
            <a:ext cx="4846034" cy="27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rmanges.com/wp-content/uploads/2014/12/Shad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32" y="3371854"/>
            <a:ext cx="4739888" cy="31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when light hits an object?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640" y="2024409"/>
            <a:ext cx="64929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Light can be…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Reflected – bounce off</a:t>
            </a:r>
          </a:p>
          <a:p>
            <a:r>
              <a:rPr lang="en-GB" sz="3200" dirty="0" smtClean="0"/>
              <a:t>Absorbed – taken in</a:t>
            </a:r>
          </a:p>
          <a:p>
            <a:r>
              <a:rPr lang="en-GB" sz="3200" dirty="0" smtClean="0"/>
              <a:t>Transmitted – passes through</a:t>
            </a:r>
          </a:p>
          <a:p>
            <a:endParaRPr lang="en-GB" sz="2000" dirty="0"/>
          </a:p>
        </p:txBody>
      </p:sp>
      <p:pic>
        <p:nvPicPr>
          <p:cNvPr id="2050" name="Picture 2" descr="https://etorgerson.files.wordpress.com/2011/05/light-reflect-refract-absorb-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473948" cy="404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4503" cy="43513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Luminous objects </a:t>
            </a:r>
            <a:r>
              <a:rPr lang="en-GB" sz="3200" dirty="0" smtClean="0"/>
              <a:t>= objects that give out light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b="1" dirty="0" smtClean="0">
                <a:solidFill>
                  <a:srgbClr val="FF0000"/>
                </a:solidFill>
              </a:rPr>
              <a:t>Non-luminous objects </a:t>
            </a:r>
            <a:r>
              <a:rPr lang="en-GB" sz="3200" dirty="0" smtClean="0"/>
              <a:t>= objects that do not give off light</a:t>
            </a:r>
            <a:endParaRPr lang="en-GB" sz="3200" dirty="0"/>
          </a:p>
        </p:txBody>
      </p:sp>
      <p:pic>
        <p:nvPicPr>
          <p:cNvPr id="4" name="Picture 2" descr="https://upload.wikimedia.org/wikipedia/commons/thumb/8/8b/Light_bulb_icon.svg/2000px-Light_bulb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212" y="1027906"/>
            <a:ext cx="1414113" cy="20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clipartpanda.com/book-20clip-20art-4c94qy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15" y="4299443"/>
            <a:ext cx="2278455" cy="10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8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5" y="95023"/>
            <a:ext cx="10515600" cy="1325563"/>
          </a:xfrm>
        </p:spPr>
        <p:txBody>
          <a:bodyPr/>
          <a:lstStyle/>
          <a:p>
            <a:r>
              <a:rPr lang="en-GB" dirty="0" smtClean="0"/>
              <a:t>Ray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5" y="1420586"/>
            <a:ext cx="5015593" cy="50128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Light travels in straight lines and can be represented by a </a:t>
            </a:r>
            <a:r>
              <a:rPr lang="en-GB" b="1" dirty="0" smtClean="0">
                <a:solidFill>
                  <a:srgbClr val="FF0000"/>
                </a:solidFill>
              </a:rPr>
              <a:t>ray diagram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b="1" dirty="0" smtClean="0">
                <a:solidFill>
                  <a:srgbClr val="FF0000"/>
                </a:solidFill>
              </a:rPr>
              <a:t>light ray </a:t>
            </a:r>
            <a:r>
              <a:rPr lang="en-GB" dirty="0" smtClean="0"/>
              <a:t>is represented by a </a:t>
            </a:r>
            <a:r>
              <a:rPr lang="en-GB" b="1" dirty="0" smtClean="0">
                <a:solidFill>
                  <a:srgbClr val="FF0000"/>
                </a:solidFill>
              </a:rPr>
              <a:t>straight line </a:t>
            </a:r>
            <a:r>
              <a:rPr lang="en-GB" dirty="0" smtClean="0"/>
              <a:t>with an </a:t>
            </a:r>
            <a:r>
              <a:rPr lang="en-GB" b="1" dirty="0" smtClean="0">
                <a:solidFill>
                  <a:srgbClr val="FF0000"/>
                </a:solidFill>
              </a:rPr>
              <a:t>arrow in the middle</a:t>
            </a:r>
            <a:r>
              <a:rPr lang="en-GB" dirty="0" smtClean="0"/>
              <a:t> to represent the </a:t>
            </a:r>
            <a:r>
              <a:rPr lang="en-GB" b="1" dirty="0" smtClean="0">
                <a:solidFill>
                  <a:srgbClr val="FF0000"/>
                </a:solidFill>
              </a:rPr>
              <a:t>direction</a:t>
            </a:r>
            <a:r>
              <a:rPr lang="en-GB" dirty="0" smtClean="0"/>
              <a:t> the light is traveling.</a:t>
            </a:r>
          </a:p>
          <a:p>
            <a:endParaRPr lang="en-GB" dirty="0" smtClean="0"/>
          </a:p>
          <a:p>
            <a:r>
              <a:rPr lang="en-GB" dirty="0" smtClean="0"/>
              <a:t>We see luminous objects when light from the object enters our eyes.</a:t>
            </a:r>
            <a:endParaRPr lang="en-GB" dirty="0"/>
          </a:p>
        </p:txBody>
      </p:sp>
      <p:pic>
        <p:nvPicPr>
          <p:cNvPr id="5122" name="Picture 2" descr="https://upload.wikimedia.org/wikipedia/commons/thumb/8/8b/Light_bulb_icon.svg/2000px-Light_bulb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98" y="3864088"/>
            <a:ext cx="1414113" cy="20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openclipart.org/image/2400px/svg_to_png/202735/eye-si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692">
            <a:off x="9760860" y="240606"/>
            <a:ext cx="214426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8221916" y="2130706"/>
            <a:ext cx="1665661" cy="1903412"/>
            <a:chOff x="8221916" y="2130706"/>
            <a:chExt cx="1665661" cy="190341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8221916" y="2130706"/>
              <a:ext cx="1665661" cy="19034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121094" y="2996773"/>
              <a:ext cx="0" cy="3238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790534" y="2996774"/>
              <a:ext cx="330560" cy="779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3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see objects that don’t give off light?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00" y="3098522"/>
            <a:ext cx="3681826" cy="1468974"/>
          </a:xfrm>
        </p:spPr>
        <p:txBody>
          <a:bodyPr>
            <a:noAutofit/>
          </a:bodyPr>
          <a:lstStyle/>
          <a:p>
            <a:r>
              <a:rPr lang="en-GB" sz="3600" dirty="0" smtClean="0"/>
              <a:t>Light </a:t>
            </a:r>
            <a:r>
              <a:rPr lang="en-GB" sz="3600" b="1" dirty="0" smtClean="0">
                <a:solidFill>
                  <a:srgbClr val="FF0000"/>
                </a:solidFill>
              </a:rPr>
              <a:t>reflects</a:t>
            </a:r>
            <a:r>
              <a:rPr lang="en-GB" sz="3600" dirty="0" smtClean="0"/>
              <a:t> off of objects, then enters our eye.</a:t>
            </a:r>
            <a:endParaRPr lang="en-GB" sz="3600" dirty="0"/>
          </a:p>
        </p:txBody>
      </p:sp>
      <p:pic>
        <p:nvPicPr>
          <p:cNvPr id="4" name="Picture 4" descr="https://openclipart.org/image/2400px/svg_to_png/202735/eye-s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692">
            <a:off x="9422762" y="1330739"/>
            <a:ext cx="214426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14554" y="3220839"/>
            <a:ext cx="1665661" cy="1903412"/>
            <a:chOff x="8221916" y="2130706"/>
            <a:chExt cx="1665661" cy="1903412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8221916" y="2130706"/>
              <a:ext cx="1665661" cy="19034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121094" y="2996773"/>
              <a:ext cx="0" cy="3238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8790534" y="2996774"/>
              <a:ext cx="330560" cy="779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2" descr="https://upload.wikimedia.org/wikipedia/commons/thumb/8/8b/Light_bulb_icon.svg/2000px-Light_bulb_ic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3976" y="1612666"/>
            <a:ext cx="872788" cy="12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 rot="5899388">
            <a:off x="5755524" y="2611967"/>
            <a:ext cx="2002255" cy="2658560"/>
            <a:chOff x="8221916" y="2130706"/>
            <a:chExt cx="1665661" cy="190341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8221916" y="2130706"/>
              <a:ext cx="1665661" cy="19034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121094" y="2996773"/>
              <a:ext cx="0" cy="32389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790534" y="2996774"/>
              <a:ext cx="330560" cy="779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146" name="Picture 2" descr="http://images.clipartpanda.com/book-20clip-20art-4c94qyn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622" y="5090899"/>
            <a:ext cx="2278455" cy="10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86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453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Waves Quiz</vt:lpstr>
      <vt:lpstr>L2 – Light and Reflection</vt:lpstr>
      <vt:lpstr>What do you know about light?</vt:lpstr>
      <vt:lpstr>Light</vt:lpstr>
      <vt:lpstr>What happens when light hits an object?</vt:lpstr>
      <vt:lpstr>What happens when light hits an object?</vt:lpstr>
      <vt:lpstr>Light sources</vt:lpstr>
      <vt:lpstr>Ray Diagrams</vt:lpstr>
      <vt:lpstr>How do we see objects that don’t give off light?</vt:lpstr>
      <vt:lpstr>Why do shadows form?</vt:lpstr>
      <vt:lpstr>Ray Diagrams for Reflection off a Plane Mirror</vt:lpstr>
      <vt:lpstr>Practical: Reflection</vt:lpstr>
      <vt:lpstr>Rules for Reflection in a Plane Mirror</vt:lpstr>
      <vt:lpstr>Why do rough surface not reflect an image?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 – Light and Reflection</dc:title>
  <dc:creator>Jessica Luu</dc:creator>
  <cp:lastModifiedBy>Jessica Luu</cp:lastModifiedBy>
  <cp:revision>20</cp:revision>
  <dcterms:created xsi:type="dcterms:W3CDTF">2016-05-11T08:28:21Z</dcterms:created>
  <dcterms:modified xsi:type="dcterms:W3CDTF">2016-05-17T12:34:08Z</dcterms:modified>
</cp:coreProperties>
</file>