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86" r:id="rId6"/>
    <p:sldId id="262" r:id="rId7"/>
    <p:sldId id="269" r:id="rId8"/>
    <p:sldId id="270" r:id="rId9"/>
    <p:sldId id="273" r:id="rId10"/>
    <p:sldId id="274" r:id="rId11"/>
    <p:sldId id="271" r:id="rId12"/>
    <p:sldId id="285" r:id="rId13"/>
    <p:sldId id="280" r:id="rId14"/>
    <p:sldId id="279" r:id="rId15"/>
    <p:sldId id="281" r:id="rId16"/>
    <p:sldId id="276" r:id="rId17"/>
    <p:sldId id="272" r:id="rId18"/>
    <p:sldId id="282" r:id="rId19"/>
    <p:sldId id="283" r:id="rId20"/>
    <p:sldId id="277" r:id="rId21"/>
    <p:sldId id="278" r:id="rId22"/>
    <p:sldId id="284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D2D5"/>
    <a:srgbClr val="31FF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0117D-8304-4051-B79B-AF113BF82C9D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F2BD-1C30-44B7-9645-CD8960D02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745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0117D-8304-4051-B79B-AF113BF82C9D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F2BD-1C30-44B7-9645-CD8960D02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25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0117D-8304-4051-B79B-AF113BF82C9D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F2BD-1C30-44B7-9645-CD8960D02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822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0117D-8304-4051-B79B-AF113BF82C9D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F2BD-1C30-44B7-9645-CD8960D02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108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0117D-8304-4051-B79B-AF113BF82C9D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F2BD-1C30-44B7-9645-CD8960D02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259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0117D-8304-4051-B79B-AF113BF82C9D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F2BD-1C30-44B7-9645-CD8960D02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822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0117D-8304-4051-B79B-AF113BF82C9D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F2BD-1C30-44B7-9645-CD8960D02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597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0117D-8304-4051-B79B-AF113BF82C9D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F2BD-1C30-44B7-9645-CD8960D02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389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0117D-8304-4051-B79B-AF113BF82C9D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F2BD-1C30-44B7-9645-CD8960D02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820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0117D-8304-4051-B79B-AF113BF82C9D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F2BD-1C30-44B7-9645-CD8960D02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374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0117D-8304-4051-B79B-AF113BF82C9D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F2BD-1C30-44B7-9645-CD8960D02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691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0117D-8304-4051-B79B-AF113BF82C9D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5F2BD-1C30-44B7-9645-CD8960D02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737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P5lyQUtq1KQ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P5lyQUtq1KQ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/>
              <a:t>Name the organs of the digestive system that food travels through in order.</a:t>
            </a:r>
          </a:p>
          <a:p>
            <a:endParaRPr lang="en-US" sz="3600" dirty="0"/>
          </a:p>
          <a:p>
            <a:r>
              <a:rPr lang="en-US" sz="3600" dirty="0"/>
              <a:t>What other organs are involved in the digestive system that food does NOT travel through? What is their function?</a:t>
            </a:r>
          </a:p>
          <a:p>
            <a:endParaRPr lang="en-US" sz="3600" dirty="0"/>
          </a:p>
          <a:p>
            <a:r>
              <a:rPr lang="en-US" sz="3600" dirty="0"/>
              <a:t>What are the nutrients needed in human diets?</a:t>
            </a:r>
          </a:p>
        </p:txBody>
      </p:sp>
    </p:spTree>
    <p:extLst>
      <p:ext uri="{BB962C8B-B14F-4D97-AF65-F5344CB8AC3E}">
        <p14:creationId xmlns:p14="http://schemas.microsoft.com/office/powerpoint/2010/main" val="12453591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8255" y="24416"/>
            <a:ext cx="6092134" cy="1325563"/>
          </a:xfrm>
        </p:spPr>
        <p:txBody>
          <a:bodyPr/>
          <a:lstStyle/>
          <a:p>
            <a:pPr algn="ctr"/>
            <a:r>
              <a:rPr lang="en-US" dirty="0"/>
              <a:t>Where Digestion Happens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3018255" y="1277008"/>
            <a:ext cx="6092133" cy="5265681"/>
            <a:chOff x="243524" y="1308537"/>
            <a:chExt cx="6092133" cy="5265681"/>
          </a:xfrm>
        </p:grpSpPr>
        <p:pic>
          <p:nvPicPr>
            <p:cNvPr id="5" name="Picture 2" descr="Image result for different enzymes in digestion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88" t="1076" r="8544" b="54451"/>
            <a:stretch/>
          </p:blipFill>
          <p:spPr bwMode="auto">
            <a:xfrm>
              <a:off x="243524" y="1308537"/>
              <a:ext cx="6092133" cy="52656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4067503" y="1355833"/>
              <a:ext cx="2082215" cy="95410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/>
                <a:t>Mouth</a:t>
              </a:r>
            </a:p>
            <a:p>
              <a:pPr algn="ctr"/>
              <a:r>
                <a:rPr lang="en-US" sz="2800" dirty="0"/>
                <a:t>Starch</a:t>
              </a:r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051737" y="3436403"/>
              <a:ext cx="2113746" cy="1261723"/>
            </a:xfrm>
            <a:prstGeom prst="rect">
              <a:avLst/>
            </a:prstGeom>
            <a:solidFill>
              <a:srgbClr val="87D2D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051737" y="2396118"/>
              <a:ext cx="2082215" cy="95410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/>
                <a:t>Stomach</a:t>
              </a:r>
            </a:p>
            <a:p>
              <a:pPr algn="ctr"/>
              <a:r>
                <a:rPr lang="en-US" sz="2800" dirty="0"/>
                <a:t>Proteins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965027" y="3842565"/>
              <a:ext cx="2255633" cy="267765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/>
                <a:t>Small Intestine</a:t>
              </a:r>
            </a:p>
            <a:p>
              <a:pPr algn="ctr"/>
              <a:endParaRPr lang="en-US" sz="2800" b="1" dirty="0"/>
            </a:p>
            <a:p>
              <a:pPr algn="ctr"/>
              <a:r>
                <a:rPr lang="en-US" sz="2800" dirty="0"/>
                <a:t>Carbohydrate</a:t>
              </a:r>
            </a:p>
            <a:p>
              <a:pPr algn="ctr"/>
              <a:r>
                <a:rPr lang="en-US" sz="2800" dirty="0"/>
                <a:t>Protein</a:t>
              </a:r>
            </a:p>
            <a:p>
              <a:pPr algn="ctr"/>
              <a:r>
                <a:rPr lang="en-US" sz="2800" dirty="0"/>
                <a:t>Lipids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8627522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 result for different enzymes in digesti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795"/>
          <a:stretch/>
        </p:blipFill>
        <p:spPr bwMode="auto">
          <a:xfrm>
            <a:off x="2488869" y="-15766"/>
            <a:ext cx="7711416" cy="6879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1204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Equations for Digestion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Starch 			Simple Sugars</a:t>
            </a:r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4800" dirty="0"/>
              <a:t>Protein			Amino Acids</a:t>
            </a:r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4800" dirty="0"/>
              <a:t>Lipids			Glycerol + Fatty Acids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256690" y="2191407"/>
            <a:ext cx="1813034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303988" y="1622774"/>
            <a:ext cx="16264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AMYLASE</a:t>
            </a:r>
          </a:p>
          <a:p>
            <a:pPr algn="ctr"/>
            <a:endParaRPr lang="en-US" sz="1400" dirty="0"/>
          </a:p>
          <a:p>
            <a:pPr algn="ctr"/>
            <a:r>
              <a:rPr lang="en-US" sz="2800" dirty="0"/>
              <a:t>ENZYMES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582510" y="3731174"/>
            <a:ext cx="1813034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288426" y="5339254"/>
            <a:ext cx="1813034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519452" y="3178313"/>
            <a:ext cx="184456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PROTEASE</a:t>
            </a:r>
          </a:p>
          <a:p>
            <a:pPr algn="ctr"/>
            <a:endParaRPr lang="en-US" sz="1400" dirty="0"/>
          </a:p>
          <a:p>
            <a:pPr algn="ctr"/>
            <a:r>
              <a:rPr lang="en-US" sz="2800" dirty="0"/>
              <a:t>ENZYMES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256900" y="4766138"/>
            <a:ext cx="184456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LIPASE</a:t>
            </a:r>
          </a:p>
          <a:p>
            <a:pPr algn="ctr"/>
            <a:endParaRPr lang="en-US" sz="1400" dirty="0"/>
          </a:p>
          <a:p>
            <a:pPr algn="ctr"/>
            <a:r>
              <a:rPr lang="en-US" sz="2800" dirty="0"/>
              <a:t>ENZYMES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135007" y="383040"/>
            <a:ext cx="3531476" cy="120032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Why are the enzymes above the arrow instead of in the equation?</a:t>
            </a:r>
          </a:p>
        </p:txBody>
      </p:sp>
    </p:spTree>
    <p:extLst>
      <p:ext uri="{BB962C8B-B14F-4D97-AF65-F5344CB8AC3E}">
        <p14:creationId xmlns:p14="http://schemas.microsoft.com/office/powerpoint/2010/main" val="1699291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Image result for digestive system diagram unlabele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30" r="34589" b="5762"/>
          <a:stretch/>
        </p:blipFill>
        <p:spPr bwMode="auto">
          <a:xfrm>
            <a:off x="4480035" y="1195059"/>
            <a:ext cx="3317138" cy="5454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2276386" y="5522"/>
            <a:ext cx="7607704" cy="1325563"/>
          </a:xfrm>
        </p:spPr>
        <p:txBody>
          <a:bodyPr/>
          <a:lstStyle/>
          <a:p>
            <a:pPr algn="ctr"/>
            <a:r>
              <a:rPr lang="en-US" dirty="0"/>
              <a:t>Where Enzymes are Produced</a:t>
            </a:r>
          </a:p>
        </p:txBody>
      </p:sp>
    </p:spTree>
    <p:extLst>
      <p:ext uri="{BB962C8B-B14F-4D97-AF65-F5344CB8AC3E}">
        <p14:creationId xmlns:p14="http://schemas.microsoft.com/office/powerpoint/2010/main" val="42901529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Image result for digestive system diagram unlabele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30" r="34589" b="5762"/>
          <a:stretch/>
        </p:blipFill>
        <p:spPr bwMode="auto">
          <a:xfrm>
            <a:off x="4480035" y="1195059"/>
            <a:ext cx="3317138" cy="5454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421914" y="2981946"/>
            <a:ext cx="36692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Pancreas</a:t>
            </a:r>
            <a:r>
              <a:rPr lang="en-US" sz="3200" dirty="0"/>
              <a:t>– produces all types of digestive enzymes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312612" y="4110356"/>
            <a:ext cx="3704563" cy="9188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172" name="Picture 4" descr="Image result for pancrea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61" t="13021" b="35287"/>
          <a:stretch/>
        </p:blipFill>
        <p:spPr bwMode="auto">
          <a:xfrm>
            <a:off x="1409556" y="4707575"/>
            <a:ext cx="1290481" cy="1308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2276386" y="5522"/>
            <a:ext cx="7607704" cy="1325563"/>
          </a:xfrm>
        </p:spPr>
        <p:txBody>
          <a:bodyPr/>
          <a:lstStyle/>
          <a:p>
            <a:pPr algn="ctr"/>
            <a:r>
              <a:rPr lang="en-US" dirty="0"/>
              <a:t>Where Enzymes are Produced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54074" y="1360083"/>
            <a:ext cx="34598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Salivary glands</a:t>
            </a:r>
            <a:r>
              <a:rPr lang="en-US" sz="3200" dirty="0"/>
              <a:t> – produce amylase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3318949" y="1760976"/>
            <a:ext cx="2309341" cy="8200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3325364" y="1767679"/>
            <a:ext cx="2691810" cy="4822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8312182" y="3903255"/>
            <a:ext cx="370489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Small Intestine</a:t>
            </a:r>
            <a:r>
              <a:rPr lang="en-US" sz="3200" dirty="0"/>
              <a:t>– produces all types of digestive enzymes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037121" y="1331085"/>
            <a:ext cx="413385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Stomach</a:t>
            </a:r>
            <a:r>
              <a:rPr lang="en-US" sz="3200" dirty="0"/>
              <a:t>– produces protease (and hydrochloric acid which is NOT an enzyme)</a:t>
            </a:r>
          </a:p>
        </p:txBody>
      </p:sp>
      <p:cxnSp>
        <p:nvCxnSpPr>
          <p:cNvPr id="38" name="Straight Arrow Connector 37"/>
          <p:cNvCxnSpPr>
            <a:stCxn id="36" idx="1"/>
          </p:cNvCxnSpPr>
          <p:nvPr/>
        </p:nvCxnSpPr>
        <p:spPr>
          <a:xfrm flipH="1">
            <a:off x="6082866" y="4688085"/>
            <a:ext cx="2229316" cy="1019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6532184" y="1898692"/>
            <a:ext cx="1504937" cy="26925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69625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Vocabulary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Salivary glands</a:t>
            </a:r>
          </a:p>
          <a:p>
            <a:r>
              <a:rPr lang="en-US" sz="3600" dirty="0"/>
              <a:t>Pancreas</a:t>
            </a:r>
          </a:p>
        </p:txBody>
      </p:sp>
    </p:spTree>
    <p:extLst>
      <p:ext uri="{BB962C8B-B14F-4D97-AF65-F5344CB8AC3E}">
        <p14:creationId xmlns:p14="http://schemas.microsoft.com/office/powerpoint/2010/main" val="7407248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L2: Digestive System (Part 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Learning Objectives:</a:t>
            </a:r>
          </a:p>
          <a:p>
            <a:pPr marL="514350" indent="-514350">
              <a:buAutoNum type="arabicPeriod"/>
            </a:pPr>
            <a:r>
              <a:rPr lang="en-US" sz="3200" dirty="0"/>
              <a:t>Describe the function of the organs in the digestive system.</a:t>
            </a:r>
          </a:p>
          <a:p>
            <a:pPr marL="514350" indent="-514350">
              <a:buAutoNum type="arabicPeriod"/>
            </a:pPr>
            <a:r>
              <a:rPr lang="en-US" sz="3200" dirty="0"/>
              <a:t>Describe what an enzyme is.</a:t>
            </a:r>
          </a:p>
          <a:p>
            <a:pPr marL="514350" indent="-514350">
              <a:buAutoNum type="arabicPeriod"/>
            </a:pPr>
            <a:r>
              <a:rPr lang="en-US" sz="3200" dirty="0"/>
              <a:t>Describe the role of different enzymes in digestion.</a:t>
            </a:r>
          </a:p>
          <a:p>
            <a:pPr marL="514350" indent="-514350">
              <a:buAutoNum type="arabicPeriod"/>
            </a:pPr>
            <a:r>
              <a:rPr lang="en-US" sz="3200" dirty="0"/>
              <a:t>Explain the uses for the products of digestion.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346" y="2885090"/>
            <a:ext cx="677019" cy="51816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345" y="3403255"/>
            <a:ext cx="677019" cy="51816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343" y="2359042"/>
            <a:ext cx="677019" cy="518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8915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27" y="522783"/>
            <a:ext cx="11934497" cy="1325563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Digestive enzymes </a:t>
            </a:r>
            <a:r>
              <a:rPr lang="en-US" sz="3600" dirty="0"/>
              <a:t>speed up the break down of food molecules into </a:t>
            </a:r>
            <a:r>
              <a:rPr lang="en-US" sz="3600" b="1" dirty="0">
                <a:solidFill>
                  <a:srgbClr val="FF0000"/>
                </a:solidFill>
              </a:rPr>
              <a:t>smaller molecules </a:t>
            </a:r>
            <a:r>
              <a:rPr lang="en-US" sz="3600" dirty="0"/>
              <a:t>that can be </a:t>
            </a:r>
            <a:r>
              <a:rPr lang="en-US" sz="3600" b="1" dirty="0">
                <a:solidFill>
                  <a:srgbClr val="FF0000"/>
                </a:solidFill>
              </a:rPr>
              <a:t>absorbed</a:t>
            </a:r>
            <a:r>
              <a:rPr lang="en-US" sz="3600" dirty="0"/>
              <a:t> (through the walls of the small intestine) into the bloodstream.</a:t>
            </a:r>
            <a:endParaRPr lang="en-US" sz="4800" dirty="0"/>
          </a:p>
        </p:txBody>
      </p:sp>
      <p:pic>
        <p:nvPicPr>
          <p:cNvPr id="3074" name="Picture 2" descr="Image result for absorption small intestin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03"/>
          <a:stretch/>
        </p:blipFill>
        <p:spPr bwMode="auto">
          <a:xfrm>
            <a:off x="1529081" y="2096812"/>
            <a:ext cx="9133837" cy="4508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63802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Image result for absorption small intest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443" y="670034"/>
            <a:ext cx="10131973" cy="5699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93249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Image result for absorption small intest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010" y="528144"/>
            <a:ext cx="10754162" cy="6049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056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L3: Digestive System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Learning Objectives:</a:t>
            </a:r>
          </a:p>
          <a:p>
            <a:pPr marL="514350" indent="-514350">
              <a:buAutoNum type="arabicPeriod"/>
            </a:pPr>
            <a:r>
              <a:rPr lang="en-US" sz="3200" dirty="0"/>
              <a:t>Describe the function of the organs in the digestive system.</a:t>
            </a:r>
          </a:p>
          <a:p>
            <a:pPr marL="514350" indent="-514350">
              <a:buAutoNum type="arabicPeriod"/>
            </a:pPr>
            <a:r>
              <a:rPr lang="en-US" sz="3200" dirty="0"/>
              <a:t>Describe what an enzyme is.</a:t>
            </a:r>
          </a:p>
          <a:p>
            <a:pPr marL="514350" indent="-514350">
              <a:buAutoNum type="arabicPeriod"/>
            </a:pPr>
            <a:r>
              <a:rPr lang="en-US" sz="3200" dirty="0"/>
              <a:t>Describe the role of different enzymes in digestion.</a:t>
            </a:r>
          </a:p>
          <a:p>
            <a:pPr marL="514350" indent="-514350">
              <a:buAutoNum type="arabicPeriod"/>
            </a:pPr>
            <a:r>
              <a:rPr lang="en-US" sz="3200" dirty="0"/>
              <a:t>Explain the uses for the products of digestion.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9573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Uses for Digestive Products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Glucose is used for </a:t>
            </a:r>
            <a:r>
              <a:rPr lang="en-US" sz="3600" b="1" dirty="0">
                <a:solidFill>
                  <a:srgbClr val="FF0000"/>
                </a:solidFill>
              </a:rPr>
              <a:t>respiration</a:t>
            </a:r>
            <a:r>
              <a:rPr lang="en-US" sz="3600" dirty="0"/>
              <a:t>.</a:t>
            </a:r>
          </a:p>
          <a:p>
            <a:endParaRPr lang="en-US" sz="3600" dirty="0"/>
          </a:p>
          <a:p>
            <a:r>
              <a:rPr lang="en-US" sz="3600" dirty="0"/>
              <a:t>Nutrients are also used to build new molecules that cells need.</a:t>
            </a:r>
          </a:p>
          <a:p>
            <a:pPr marL="0" indent="0">
              <a:buNone/>
            </a:pPr>
            <a:endParaRPr lang="en-US" sz="1600" dirty="0"/>
          </a:p>
          <a:p>
            <a:pPr lvl="1"/>
            <a:r>
              <a:rPr lang="en-US" sz="3200" dirty="0"/>
              <a:t>Amino acids are used to build new proteins.</a:t>
            </a:r>
          </a:p>
          <a:p>
            <a:pPr lvl="1"/>
            <a:r>
              <a:rPr lang="en-US" sz="3200" dirty="0"/>
              <a:t>Glycerol and fatty acids are used to build new lipids.</a:t>
            </a:r>
          </a:p>
          <a:p>
            <a:pPr lvl="1"/>
            <a:r>
              <a:rPr lang="en-US" sz="3200" dirty="0"/>
              <a:t>Sugars are used to build new carbohydrates.</a:t>
            </a:r>
          </a:p>
        </p:txBody>
      </p:sp>
    </p:spTree>
    <p:extLst>
      <p:ext uri="{BB962C8B-B14F-4D97-AF65-F5344CB8AC3E}">
        <p14:creationId xmlns:p14="http://schemas.microsoft.com/office/powerpoint/2010/main" val="28459033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L2: Digestive System (Part 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Learning Objectives:</a:t>
            </a:r>
          </a:p>
          <a:p>
            <a:pPr marL="514350" indent="-514350">
              <a:buAutoNum type="arabicPeriod"/>
            </a:pPr>
            <a:r>
              <a:rPr lang="en-US" sz="3200" dirty="0"/>
              <a:t>Describe the function of the organs in the digestive system.</a:t>
            </a:r>
          </a:p>
          <a:p>
            <a:pPr marL="514350" indent="-514350">
              <a:buAutoNum type="arabicPeriod"/>
            </a:pPr>
            <a:r>
              <a:rPr lang="en-US" sz="3200" dirty="0"/>
              <a:t>Describe what an enzyme is.</a:t>
            </a:r>
          </a:p>
          <a:p>
            <a:pPr marL="514350" indent="-514350">
              <a:buAutoNum type="arabicPeriod"/>
            </a:pPr>
            <a:r>
              <a:rPr lang="en-US" sz="3200" dirty="0"/>
              <a:t>Describe the role of different enzymes in digestion.</a:t>
            </a:r>
          </a:p>
          <a:p>
            <a:pPr marL="514350" indent="-514350">
              <a:buAutoNum type="arabicPeriod"/>
            </a:pPr>
            <a:r>
              <a:rPr lang="en-US" sz="3200" dirty="0"/>
              <a:t>Explain the uses for the products of digestion.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346" y="2885090"/>
            <a:ext cx="677019" cy="51816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345" y="3482085"/>
            <a:ext cx="677019" cy="5181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344" y="4125855"/>
            <a:ext cx="677019" cy="51816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13" y="2295444"/>
            <a:ext cx="677019" cy="518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1233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Read pg. 114-116 to review</a:t>
            </a:r>
          </a:p>
          <a:p>
            <a:r>
              <a:rPr lang="en-US" sz="3600" dirty="0"/>
              <a:t>Read pg. 109-111 and answer all questions on pg. 111.</a:t>
            </a:r>
          </a:p>
          <a:p>
            <a:r>
              <a:rPr lang="en-US" sz="3600" dirty="0"/>
              <a:t>Add to your vocabulary list definitions for:</a:t>
            </a:r>
          </a:p>
          <a:p>
            <a:pPr lvl="1"/>
            <a:r>
              <a:rPr lang="en-US" sz="3600" dirty="0"/>
              <a:t>Biological catalyst</a:t>
            </a:r>
          </a:p>
          <a:p>
            <a:pPr lvl="1"/>
            <a:r>
              <a:rPr lang="en-US" sz="3600" dirty="0"/>
              <a:t>Active site</a:t>
            </a:r>
          </a:p>
          <a:p>
            <a:pPr lvl="1"/>
            <a:r>
              <a:rPr lang="en-US" sz="3600" dirty="0"/>
              <a:t>Optimum conditions</a:t>
            </a:r>
          </a:p>
          <a:p>
            <a:pPr lvl="1"/>
            <a:r>
              <a:rPr lang="en-US" sz="3600" dirty="0"/>
              <a:t>Denatured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889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Vocabulary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Digestive system</a:t>
            </a:r>
          </a:p>
          <a:p>
            <a:r>
              <a:rPr lang="en-US" sz="4000" dirty="0"/>
              <a:t>Salivary gland</a:t>
            </a:r>
          </a:p>
          <a:p>
            <a:r>
              <a:rPr lang="en-US" sz="4000" dirty="0"/>
              <a:t>Oesophagus</a:t>
            </a:r>
          </a:p>
          <a:p>
            <a:r>
              <a:rPr lang="en-US" sz="4000" dirty="0"/>
              <a:t>Stomach</a:t>
            </a:r>
          </a:p>
          <a:p>
            <a:r>
              <a:rPr lang="en-US" sz="4000" dirty="0"/>
              <a:t>Small intestine</a:t>
            </a:r>
          </a:p>
          <a:p>
            <a:r>
              <a:rPr lang="en-US" sz="4000" dirty="0"/>
              <a:t>Large intestine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422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4358" y="1450426"/>
            <a:ext cx="6364015" cy="4899957"/>
          </a:xfrm>
        </p:spPr>
        <p:txBody>
          <a:bodyPr>
            <a:noAutofit/>
          </a:bodyPr>
          <a:lstStyle/>
          <a:p>
            <a:r>
              <a:rPr lang="en-US" sz="3200" dirty="0"/>
              <a:t>Why does food need to be digested?</a:t>
            </a:r>
          </a:p>
          <a:p>
            <a:r>
              <a:rPr lang="en-US" sz="3200" dirty="0"/>
              <a:t>Where does mechanical digestion occur?</a:t>
            </a:r>
          </a:p>
          <a:p>
            <a:r>
              <a:rPr lang="en-US" sz="3200" dirty="0"/>
              <a:t>Where does chemical digestion occur?</a:t>
            </a:r>
          </a:p>
          <a:p>
            <a:r>
              <a:rPr lang="en-US" sz="3200" dirty="0"/>
              <a:t>Where does absorption of nutrients occur?</a:t>
            </a:r>
          </a:p>
          <a:p>
            <a:r>
              <a:rPr lang="en-US" sz="3200" dirty="0"/>
              <a:t>Where does absorption of water occur?</a:t>
            </a:r>
          </a:p>
        </p:txBody>
      </p:sp>
      <p:sp>
        <p:nvSpPr>
          <p:cNvPr id="4" name="Rectangle 3"/>
          <p:cNvSpPr/>
          <p:nvPr/>
        </p:nvSpPr>
        <p:spPr>
          <a:xfrm>
            <a:off x="7581143" y="548674"/>
            <a:ext cx="20904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Digestion Animation</a:t>
            </a:r>
            <a:endParaRPr lang="en-US" dirty="0"/>
          </a:p>
        </p:txBody>
      </p:sp>
      <p:pic>
        <p:nvPicPr>
          <p:cNvPr id="1026" name="Picture 2" descr="Image result for digestive system labeled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61"/>
          <a:stretch/>
        </p:blipFill>
        <p:spPr bwMode="auto">
          <a:xfrm>
            <a:off x="223344" y="200351"/>
            <a:ext cx="4953000" cy="6547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7506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39428" y="1526394"/>
            <a:ext cx="4768943" cy="25570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rgbClr val="FF0000"/>
                </a:solidFill>
              </a:rPr>
              <a:t>Food needs to be digested to turn large, insoluble food molecules into small, soluble food molecules that can be absorbed and used to make new products.</a:t>
            </a:r>
          </a:p>
        </p:txBody>
      </p:sp>
      <p:sp>
        <p:nvSpPr>
          <p:cNvPr id="4" name="Rectangle 3"/>
          <p:cNvSpPr/>
          <p:nvPr/>
        </p:nvSpPr>
        <p:spPr>
          <a:xfrm>
            <a:off x="7581143" y="548674"/>
            <a:ext cx="20904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Digestion Animation</a:t>
            </a:r>
            <a:endParaRPr lang="en-US" dirty="0"/>
          </a:p>
        </p:txBody>
      </p:sp>
      <p:pic>
        <p:nvPicPr>
          <p:cNvPr id="1026" name="Picture 2" descr="Image result for digestive system labeled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61"/>
          <a:stretch/>
        </p:blipFill>
        <p:spPr bwMode="auto">
          <a:xfrm>
            <a:off x="223344" y="200351"/>
            <a:ext cx="4953000" cy="6547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3294744" y="214866"/>
            <a:ext cx="2999200" cy="1759077"/>
            <a:chOff x="3294744" y="214866"/>
            <a:chExt cx="2999200" cy="1759077"/>
          </a:xfrm>
        </p:grpSpPr>
        <p:sp>
          <p:nvSpPr>
            <p:cNvPr id="2" name="TextBox 1"/>
            <p:cNvSpPr txBox="1"/>
            <p:nvPr/>
          </p:nvSpPr>
          <p:spPr>
            <a:xfrm>
              <a:off x="4058744" y="214866"/>
              <a:ext cx="2235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b="1" dirty="0">
                  <a:solidFill>
                    <a:srgbClr val="FF0000"/>
                  </a:solidFill>
                </a:rPr>
                <a:t>MECHANICAL DIGESTION</a:t>
              </a:r>
            </a:p>
          </p:txBody>
        </p:sp>
        <p:cxnSp>
          <p:nvCxnSpPr>
            <p:cNvPr id="6" name="Straight Arrow Connector 5"/>
            <p:cNvCxnSpPr/>
            <p:nvPr/>
          </p:nvCxnSpPr>
          <p:spPr>
            <a:xfrm flipH="1">
              <a:off x="3294744" y="733340"/>
              <a:ext cx="1059542" cy="124060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408588" y="1973943"/>
            <a:ext cx="2770041" cy="830997"/>
            <a:chOff x="4058744" y="214866"/>
            <a:chExt cx="2770041" cy="830997"/>
          </a:xfrm>
        </p:grpSpPr>
        <p:sp>
          <p:nvSpPr>
            <p:cNvPr id="11" name="TextBox 10"/>
            <p:cNvSpPr txBox="1"/>
            <p:nvPr/>
          </p:nvSpPr>
          <p:spPr>
            <a:xfrm>
              <a:off x="4058744" y="214866"/>
              <a:ext cx="2235200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b="1" dirty="0">
                  <a:solidFill>
                    <a:srgbClr val="FF0000"/>
                  </a:solidFill>
                </a:rPr>
                <a:t>CHEMICAL DIGESTION</a:t>
              </a:r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 flipV="1">
              <a:off x="5994400" y="214866"/>
              <a:ext cx="834385" cy="41549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" name="Straight Arrow Connector 13"/>
          <p:cNvCxnSpPr/>
          <p:nvPr/>
        </p:nvCxnSpPr>
        <p:spPr>
          <a:xfrm>
            <a:off x="2355223" y="2389441"/>
            <a:ext cx="692777" cy="221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355223" y="2389441"/>
            <a:ext cx="344621" cy="308244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2761436" y="3515164"/>
            <a:ext cx="3828050" cy="1985751"/>
            <a:chOff x="3528647" y="234795"/>
            <a:chExt cx="3828050" cy="1985751"/>
          </a:xfrm>
        </p:grpSpPr>
        <p:sp>
          <p:nvSpPr>
            <p:cNvPr id="22" name="TextBox 21"/>
            <p:cNvSpPr txBox="1"/>
            <p:nvPr/>
          </p:nvSpPr>
          <p:spPr>
            <a:xfrm>
              <a:off x="5121497" y="234795"/>
              <a:ext cx="2235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b="1" dirty="0">
                  <a:solidFill>
                    <a:srgbClr val="FF0000"/>
                  </a:solidFill>
                </a:rPr>
                <a:t>ABSORPTION OF NUTRIENTS</a:t>
              </a: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 flipH="1">
              <a:off x="3528647" y="979943"/>
              <a:ext cx="1694451" cy="124060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3294744" y="5276573"/>
            <a:ext cx="5130799" cy="830997"/>
            <a:chOff x="2225898" y="160147"/>
            <a:chExt cx="5130799" cy="830997"/>
          </a:xfrm>
        </p:grpSpPr>
        <p:sp>
          <p:nvSpPr>
            <p:cNvPr id="27" name="TextBox 26"/>
            <p:cNvSpPr txBox="1"/>
            <p:nvPr/>
          </p:nvSpPr>
          <p:spPr>
            <a:xfrm>
              <a:off x="5121497" y="160147"/>
              <a:ext cx="2235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b="1" dirty="0">
                  <a:solidFill>
                    <a:srgbClr val="FF0000"/>
                  </a:solidFill>
                </a:rPr>
                <a:t>ABSORPTION OF WATER</a:t>
              </a: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 flipH="1">
              <a:off x="2225898" y="732831"/>
              <a:ext cx="3135085" cy="14514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78743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L2: Digestive System (Part 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Learning Objectives:</a:t>
            </a:r>
          </a:p>
          <a:p>
            <a:pPr marL="514350" indent="-514350">
              <a:buAutoNum type="arabicPeriod"/>
            </a:pPr>
            <a:r>
              <a:rPr lang="en-US" sz="3200" dirty="0"/>
              <a:t>Describe the function of the organs in the digestive system.</a:t>
            </a:r>
          </a:p>
          <a:p>
            <a:pPr marL="514350" indent="-514350">
              <a:buAutoNum type="arabicPeriod"/>
            </a:pPr>
            <a:r>
              <a:rPr lang="en-US" sz="3200" dirty="0"/>
              <a:t>Describe what an enzyme is.</a:t>
            </a:r>
          </a:p>
          <a:p>
            <a:pPr marL="514350" indent="-514350">
              <a:buAutoNum type="arabicPeriod"/>
            </a:pPr>
            <a:r>
              <a:rPr lang="en-US" sz="3200" dirty="0"/>
              <a:t>Describe the role of different enzymes in digestion.</a:t>
            </a:r>
          </a:p>
          <a:p>
            <a:pPr marL="514350" indent="-514350">
              <a:buAutoNum type="arabicPeriod"/>
            </a:pPr>
            <a:r>
              <a:rPr lang="en-US" sz="3200" dirty="0"/>
              <a:t>Explain the uses for the products of digestion.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725214" y="2270235"/>
            <a:ext cx="662151" cy="614855"/>
          </a:xfrm>
          <a:prstGeom prst="rightArrow">
            <a:avLst/>
          </a:prstGeom>
          <a:solidFill>
            <a:srgbClr val="31FF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034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Vocabulary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Enzyme</a:t>
            </a:r>
          </a:p>
          <a:p>
            <a:r>
              <a:rPr lang="en-US" sz="3200" dirty="0"/>
              <a:t>Carbohydrase</a:t>
            </a:r>
          </a:p>
          <a:p>
            <a:r>
              <a:rPr lang="en-US" sz="3200" dirty="0"/>
              <a:t>Amylase</a:t>
            </a:r>
          </a:p>
          <a:p>
            <a:r>
              <a:rPr lang="en-US" sz="3200" dirty="0"/>
              <a:t>Protease</a:t>
            </a:r>
          </a:p>
          <a:p>
            <a:r>
              <a:rPr lang="en-US" sz="3200" dirty="0"/>
              <a:t>Lipase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851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Digestive Enzymes and Absorption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952" y="1857156"/>
            <a:ext cx="6461234" cy="4351338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Enzymes</a:t>
            </a:r>
            <a:r>
              <a:rPr lang="en-US" sz="3200" dirty="0"/>
              <a:t> are </a:t>
            </a:r>
            <a:r>
              <a:rPr lang="en-US" sz="3200" b="1" dirty="0">
                <a:solidFill>
                  <a:srgbClr val="FF0000"/>
                </a:solidFill>
              </a:rPr>
              <a:t>biological catalysts</a:t>
            </a:r>
            <a:r>
              <a:rPr lang="en-US" sz="3200" dirty="0"/>
              <a:t>.</a:t>
            </a:r>
          </a:p>
          <a:p>
            <a:endParaRPr lang="en-US" sz="1400" dirty="0"/>
          </a:p>
          <a:p>
            <a:r>
              <a:rPr lang="en-US" sz="3200" dirty="0"/>
              <a:t>Biological = relates to living things</a:t>
            </a:r>
            <a:r>
              <a:rPr lang="en-US" sz="1600" dirty="0"/>
              <a:t>	</a:t>
            </a:r>
          </a:p>
          <a:p>
            <a:r>
              <a:rPr lang="en-US" sz="3200" dirty="0"/>
              <a:t>Catalyst = molecules that speed of chemical reactions</a:t>
            </a:r>
          </a:p>
          <a:p>
            <a:endParaRPr lang="en-US" sz="1800" dirty="0"/>
          </a:p>
          <a:p>
            <a:r>
              <a:rPr lang="en-US" sz="3200" b="1" dirty="0">
                <a:solidFill>
                  <a:srgbClr val="FF0000"/>
                </a:solidFill>
              </a:rPr>
              <a:t>Digestive enzymes </a:t>
            </a:r>
            <a:r>
              <a:rPr lang="en-US" sz="3200" dirty="0"/>
              <a:t>speed up </a:t>
            </a:r>
            <a:r>
              <a:rPr lang="en-US" sz="3200" b="1" dirty="0">
                <a:solidFill>
                  <a:srgbClr val="FF0000"/>
                </a:solidFill>
              </a:rPr>
              <a:t>digestion</a:t>
            </a:r>
            <a:r>
              <a:rPr lang="en-US" sz="3200" dirty="0"/>
              <a:t>, breaking down large food molecules into smaller molecules.</a:t>
            </a:r>
          </a:p>
        </p:txBody>
      </p:sp>
      <p:pic>
        <p:nvPicPr>
          <p:cNvPr id="4098" name="Picture 2" descr="Image result for absorption small intest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7451" y="2387216"/>
            <a:ext cx="49149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5291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L2: Digestive System (Part 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Learning Objectives:</a:t>
            </a:r>
          </a:p>
          <a:p>
            <a:pPr marL="514350" indent="-514350">
              <a:buAutoNum type="arabicPeriod"/>
            </a:pPr>
            <a:r>
              <a:rPr lang="en-US" sz="3200" dirty="0"/>
              <a:t>Describe the function of the organs in the digestive system.</a:t>
            </a:r>
          </a:p>
          <a:p>
            <a:pPr marL="514350" indent="-514350">
              <a:buAutoNum type="arabicPeriod"/>
            </a:pPr>
            <a:r>
              <a:rPr lang="en-US" sz="3200" dirty="0"/>
              <a:t>Describe what an enzyme is.</a:t>
            </a:r>
          </a:p>
          <a:p>
            <a:pPr marL="514350" indent="-514350">
              <a:buAutoNum type="arabicPeriod"/>
            </a:pPr>
            <a:r>
              <a:rPr lang="en-US" sz="3200" dirty="0"/>
              <a:t>Describe the role of different enzymes in digestion.</a:t>
            </a:r>
          </a:p>
          <a:p>
            <a:pPr marL="514350" indent="-514350">
              <a:buAutoNum type="arabicPeriod"/>
            </a:pPr>
            <a:r>
              <a:rPr lang="en-US" sz="3200" dirty="0"/>
              <a:t>Explain the uses for the products of digestion.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725214" y="2270235"/>
            <a:ext cx="662151" cy="614855"/>
          </a:xfrm>
          <a:prstGeom prst="rightArrow">
            <a:avLst/>
          </a:prstGeom>
          <a:solidFill>
            <a:srgbClr val="31FF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346" y="2885090"/>
            <a:ext cx="677019" cy="518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64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582</Words>
  <Application>Microsoft Office PowerPoint</Application>
  <PresentationFormat>Widescreen</PresentationFormat>
  <Paragraphs>123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Starter</vt:lpstr>
      <vt:lpstr>L3: Digestive System </vt:lpstr>
      <vt:lpstr>Vocabulary List</vt:lpstr>
      <vt:lpstr>PowerPoint Presentation</vt:lpstr>
      <vt:lpstr>PowerPoint Presentation</vt:lpstr>
      <vt:lpstr>L2: Digestive System (Part 1)</vt:lpstr>
      <vt:lpstr>Vocabulary List</vt:lpstr>
      <vt:lpstr>Digestive Enzymes and Absorption</vt:lpstr>
      <vt:lpstr>L2: Digestive System (Part 1)</vt:lpstr>
      <vt:lpstr>Where Digestion Happens</vt:lpstr>
      <vt:lpstr>PowerPoint Presentation</vt:lpstr>
      <vt:lpstr>Word Equations for Digestion</vt:lpstr>
      <vt:lpstr>Where Enzymes are Produced</vt:lpstr>
      <vt:lpstr>Where Enzymes are Produced</vt:lpstr>
      <vt:lpstr>Vocabulary List</vt:lpstr>
      <vt:lpstr>L2: Digestive System (Part 1)</vt:lpstr>
      <vt:lpstr>Digestive enzymes speed up the break down of food molecules into smaller molecules that can be absorbed (through the walls of the small intestine) into the bloodstream.</vt:lpstr>
      <vt:lpstr>PowerPoint Presentation</vt:lpstr>
      <vt:lpstr>PowerPoint Presentation</vt:lpstr>
      <vt:lpstr>Uses for Digestive Products</vt:lpstr>
      <vt:lpstr>L2: Digestive System (Part 1)</vt:lpstr>
      <vt:lpstr>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Starter</dc:title>
  <dc:creator>Penguizaur</dc:creator>
  <cp:lastModifiedBy>Penguizaur</cp:lastModifiedBy>
  <cp:revision>50</cp:revision>
  <dcterms:created xsi:type="dcterms:W3CDTF">2016-08-31T10:14:32Z</dcterms:created>
  <dcterms:modified xsi:type="dcterms:W3CDTF">2016-10-13T11:59:28Z</dcterms:modified>
</cp:coreProperties>
</file>