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>
        <p:scale>
          <a:sx n="70" d="100"/>
          <a:sy n="70" d="100"/>
        </p:scale>
        <p:origin x="732" y="7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1.717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 contextRef="#ctx0" brushRef="#br0">4 1 23 0,'0'8'11'0,"-4"-8"-6"15,4 0 11-15,0 4-14 16,0-4 0-16,0 4 2 16,0-4 0-16,4-4-5 15,1 0 1-15,-1 0 3 16,5 0 1-16,0 4-2 16,0 0 1-16,5 0-1 15,0 4 0-15,4 0-1 16,-5 0 1-16,6 0 0 15,-1 0 0-15,18 4-1 16,-9 1 1-16,14-5 0 16,-5 0 1-16,1 0-1 15,-10-4 0-15,5 0 0 16,-5 0 0-16,-5 0-1 0,-3 0 1 16,-1 8-1-1,-5-4 0-15,-4 0-4 0,0-4 1 16,1 4-10-16,3 0 1 15,5-4-3-15,0-4 1 16</inkml:trace>
  <inkml:trace contextRef="#ctx0" brushRef="#br0" timeOffset="736.7117">621-487 27 0,'-5'0'13'0,"5"4"-13"16,0-4 21-16,0 0-19 15,0 0 0-15,0 4 1 16,0 1 1-16,0 3-5 15,0 4 0-15,-4 8 3 16,4-4 0-16,-5 16 0 16,1-8 0-16,-1 17-1 15,1-1 0-15,-1 0-1 16,1 1 1-16,-1-5-1 16,5-8 1-16,-4 4-1 15,4 1 0-15,-5-9-2 0,5 8 1 16,-4-20-9-16,4 8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8T10:50:13.248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12ACF05-87FF-4E20-856C-5A82728907E6}" emma:medium="tactile" emma:mode="ink">
          <msink:context xmlns:msink="http://schemas.microsoft.com/ink/2010/main" type="inkDrawing" rotatedBoundingBox="25821,11041 26476,10803 26596,11133 25941,11371" semanticType="callout" shapeName="Other">
            <msink:sourceLink direction="with" ref="{F97CCA0E-ACFC-450E-A300-7A901149BA97}"/>
          </msink:context>
        </emma:interpretation>
      </emma:emma>
    </inkml:annotationXML>
    <inkml:trace contextRef="#ctx0" brushRef="#br0">2 200 25 0,'-4'-8'12'0,"4"-4"-3"16,0 12 13-16,0 0-20 15,0 0 0-15,0 0 1 16,4-4 1-16,6 4-4 15,-1 0 0-15,4 8 3 16,1 0 1-16,4 8-1 16,5 4 0-16,0 9 0 15,0-1 0-15,4 5-1 0,1-5 1 16,-5-7 0-16,0-5 0 16,-1 4-1-16,1-8 0 15,0-4 0-15,0-3 0 16,0-10-1-16,0-7 1 15,0-8-1-15,-5-4 1 16,0-9-1-16,5-3 0 16,-5 15-1-16,1 1 0 15,3-9 0-15,-3 1 0 16,-1 4 0-16,-4-9 0 16,4 9 0-16,-4-1 0 0,-5 5 0 15,0 0 0-15,0 3 0 16,-4 5 1-16,-1 0-2 15,1 0 1-15,-1 4-3 16,-4 8 1-16,0 0-9 16,5 4 0-16,4 0-5 15,5-4 1-15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8T10:50:14.600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E6801D5-4D48-464B-8497-C2F0E8EA10ED}" emma:medium="tactile" emma:mode="ink">
          <msink:context xmlns:msink="http://schemas.microsoft.com/ink/2010/main" type="writingRegion" rotatedBoundingBox="27888,14764 28578,14764 28578,15451 27888,15451"/>
        </emma:interpretation>
      </emma:emma>
    </inkml:annotationXML>
    <inkml:traceGroup>
      <inkml:annotationXML>
        <emma:emma xmlns:emma="http://www.w3.org/2003/04/emma" version="1.0">
          <emma:interpretation id="{383B74A9-AE42-4FF3-89BD-4BE49D389ECD}" emma:medium="tactile" emma:mode="ink">
            <msink:context xmlns:msink="http://schemas.microsoft.com/ink/2010/main" type="paragraph" rotatedBoundingBox="27888,14764 28578,14764 28578,15451 27888,154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620110-1864-4D2D-8F27-607A3CE25F6F}" emma:medium="tactile" emma:mode="ink">
              <msink:context xmlns:msink="http://schemas.microsoft.com/ink/2010/main" type="line" rotatedBoundingBox="27888,14764 28578,14764 28578,15451 27888,15451"/>
            </emma:interpretation>
          </emma:emma>
        </inkml:annotationXML>
        <inkml:traceGroup>
          <inkml:annotationXML>
            <emma:emma xmlns:emma="http://www.w3.org/2003/04/emma" version="1.0">
              <emma:interpretation id="{F97CCA0E-ACFC-450E-A300-7A901149BA97}" emma:medium="tactile" emma:mode="ink">
                <msink:context xmlns:msink="http://schemas.microsoft.com/ink/2010/main" type="inkWord" rotatedBoundingBox="27888,14764 28578,14764 28578,15451 27888,15451">
                  <msink:destinationLink direction="with" ref="{B12ACF05-87FF-4E20-856C-5A82728907E6}"/>
                </msink:context>
              </emma:interpretation>
              <emma:one-of disjunction-type="recognition" id="oneOf0">
                <emma:interpretation id="interp0" emma:lang="" emma:confidence="0">
                  <emma:literal>U</emma:literal>
                </emma:interpretation>
                <emma:interpretation id="interp1" emma:lang="" emma:confidence="0">
                  <emma:literal>w</emma:literal>
                </emma:interpretation>
                <emma:interpretation id="interp2" emma:lang="" emma:confidence="0">
                  <emma:literal>V</emma:literal>
                </emma:interpretation>
                <emma:interpretation id="interp3" emma:lang="" emma:confidence="0">
                  <emma:literal>v</emma:literal>
                </emma:interpretation>
                <emma:interpretation id="interp4" emma:lang="" emma:confidence="0">
                  <emma:literal>W</emma:literal>
                </emma:interpretation>
              </emma:one-of>
            </emma:emma>
          </inkml:annotationXML>
          <inkml:trace contextRef="#ctx0" brushRef="#br0">1 634 22 0,'-9'-8'11'0,"18"16"-4"0,-9-8 12 16,0 0-16-16,0 0 1 15,0 0 3-15,0 0 0 16,5 0-8-16,-5 0 0 0,9 0 7 15,-5-4 0-15,5 4-2 16,1-4 1-16,3 4-2 16,6 4 1-16,13 4-2 15,0 0 1-15,4 1-2 16,1 3 1-16,-1-4-1 16,-4 0 1-16,5-4-1 15,-5-4 0-15,0 0 0 16,-5-4 0-16,-4-4 0 15,0 0 0-15,0-8 0 16,-9-13 0-16,-5-8-1 16,4 1 1-16,6-5-1 15,-10 1 1-15,-5-9-1 16,6 4 0-16,-1 0-1 16,4 1 0-16,-3 3-1 15,3 5 0-15,-4-1-2 0,5 4 0 16,-5 1-3-16,0 3 1 15,1 5-5-15,-6 8 0 16,14 0-3-16,-4-5 1 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4.220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 contextRef="#ctx0" brushRef="#br0">0 49 12 0,'0'-8'6'0,"0"0"0"0,0 0 6 16,0 4-9-16,0-5 0 15,0 9 2-15,0 0 1 16,0-8-7-16,0 4 1 15,0 4 4-15,0 0 1 16,0 0-2-16,0 0 1 0,0 0-1 16,5 4 1-16,4 0-2 15,5 4 1-15,8 1-1 16,5 3 0-16,5 0 0 16,4 4 1-16,1 0-1 15,4-4 0-15,-5-4-1 16,-4 4 0-1,17 4-12 1,-3-8 0-16</inkml:trace>
  <inkml:trace contextRef="#ctx0" brushRef="#br0" timeOffset="10056.3326">363 162 18 0,'0'-4'9'0,"0"12"-2"0,0-8 9 16,0 0-14-16,0 0 0 0,0 0 1 15,0 0 0-15,0 0-4 16,0 0 1-16,0 0 3 16,9-4 0-16,-4 0-1 15,13 0 1-15,-4-9-1 16,4 1 1-16,0-4-1 16,0 4 1-16,5-8-2 15,-5-8 1-15,4-4-1 16,1-5 0-16,4-3-1 15,-4 4 1-15,-5-1-1 16,-4 1 0-16,-1 4-1 16,1 0 0-16,0 3-2 15,-5 9 1-15,0 0-5 16,0 4 1-16,0 4-5 16,4 4 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1.717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 contextRef="#ctx0" brushRef="#br0">4 1 23 0,'0'8'11'0,"-4"-8"-6"15,4 0 11-15,0 4-14 16,0-4 0-16,0 4 2 16,0-4 0-16,4-4-5 15,1 0 1-15,-1 0 3 16,5 0 1-16,0 4-2 16,0 0 1-16,5 0-1 15,0 4 0-15,4 0-1 16,-5 0 1-16,6 0 0 15,-1 0 0-15,18 4-1 16,-9 1 1-16,14-5 0 16,-5 0 1-16,1 0-1 15,-10-4 0-15,5 0 0 16,-5 0 0-16,-5 0-1 0,-3 0 1 16,-1 8-1-1,-5-4 0-15,-4 0-4 0,0-4 1 16,1 4-10-16,3 0 1 15,5-4-3-15,0-4 1 16</inkml:trace>
  <inkml:trace contextRef="#ctx0" brushRef="#br0" timeOffset="736.7117">621-487 27 0,'-5'0'13'0,"5"4"-13"16,0-4 21-16,0 0-19 15,0 0 0-15,0 4 1 16,0 1 1-16,0 3-5 15,0 4 0-15,-4 8 3 16,4-4 0-16,-5 16 0 16,1-8 0-16,-1 17-1 15,1-1 0-15,-1 0-1 16,1 1 1-16,-1-5-1 16,5-8 1-16,-4 4-1 15,4 1 0-15,-5-9-2 0,5 8 1 16,-4-20-9-16,4 8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4.220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 contextRef="#ctx0" brushRef="#br0">0 49 12 0,'0'-8'6'0,"0"0"0"0,0 0 6 16,0 4-9-16,0-5 0 15,0 9 2-15,0 0 1 16,0-8-7-16,0 4 1 15,0 4 4-15,0 0 1 16,0 0-2-16,0 0 1 0,0 0-1 16,5 4 1-16,4 0-2 15,5 4 1-15,8 1-1 16,5 3 0-16,5 0 0 16,4 4 1-16,1 0-1 15,4-4 0-15,-5-4-1 16,-4 4 0-1,17 4-12 1,-3-8 0-16</inkml:trace>
  <inkml:trace contextRef="#ctx0" brushRef="#br0" timeOffset="10056.3326">363 162 18 0,'0'-4'9'0,"0"12"-2"0,0-8 9 16,0 0-14-16,0 0 0 0,0 0 1 15,0 0 0-15,0 0-4 16,0 0 1-16,0 0 3 16,9-4 0-16,-4 0-1 15,13 0 1-15,-4-9-1 16,4 1 1-16,0-4-1 16,0 4 1-16,5-8-2 15,-5-8 1-15,4-4-1 16,1-5 0-16,4-3-1 15,-4 4 1-15,-5-1-1 16,-4 1 0-16,-1 4-1 16,1 0 0-16,0 3-2 15,-5 9 1-15,0 0-5 16,0 4 1-16,0 4-5 16,4 4 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1.717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9D5363F-7AAF-46BE-8EB7-46B620A5A047}" emma:medium="tactile" emma:mode="ink">
          <msink:context xmlns:msink="http://schemas.microsoft.com/ink/2010/main" type="writingRegion" rotatedBoundingBox="21386,3180 22007,3180 22007,3741 21386,3741"/>
        </emma:interpretation>
      </emma:emma>
    </inkml:annotationXML>
    <inkml:traceGroup>
      <inkml:annotationXML>
        <emma:emma xmlns:emma="http://www.w3.org/2003/04/emma" version="1.0">
          <emma:interpretation id="{9832868F-1B9D-4262-9207-5953D3580F6E}" emma:medium="tactile" emma:mode="ink">
            <msink:context xmlns:msink="http://schemas.microsoft.com/ink/2010/main" type="paragraph" rotatedBoundingBox="21386,3180 22007,3180 22007,3741 21386,37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F7C034-5B86-43DA-B069-0B05D827C4AF}" emma:medium="tactile" emma:mode="ink">
              <msink:context xmlns:msink="http://schemas.microsoft.com/ink/2010/main" type="line" rotatedBoundingBox="21386,3180 22007,3180 22007,3741 21386,3741"/>
            </emma:interpretation>
          </emma:emma>
        </inkml:annotationXML>
        <inkml:traceGroup>
          <inkml:annotationXML>
            <emma:emma xmlns:emma="http://www.w3.org/2003/04/emma" version="1.0">
              <emma:interpretation id="{CA738950-1BE5-48BA-96B7-1C49724E1D8B}" emma:medium="tactile" emma:mode="ink">
                <msink:context xmlns:msink="http://schemas.microsoft.com/ink/2010/main" type="inkWord" rotatedBoundingBox="21386,3668 21934,3668 21934,3741 21386,374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 1 23 0,'0'8'11'0,"-4"-8"-6"15,4 0 11-15,0 4-14 16,0-4 0-16,0 4 2 16,0-4 0-16,4-4-5 15,1 0 1-15,-1 0 3 16,5 0 1-16,0 4-2 16,0 0 1-16,5 0-1 15,0 4 0-15,4 0-1 16,-5 0 1-16,6 0 0 15,-1 0 0-15,18 4-1 16,-9 1 1-16,14-5 0 16,-5 0 1-16,1 0-1 15,-10-4 0-15,5 0 0 16,-5 0 0-16,-5 0-1 0,-3 0 1 16,-1 8-1-1,-5-4 0-15,-4 0-4 0,0-4 1 16,1 4-10-16,3 0 1 15,5-4-3-15,0-4 1 16</inkml:trace>
        </inkml:traceGroup>
        <inkml:traceGroup>
          <inkml:annotationXML>
            <emma:emma xmlns:emma="http://www.w3.org/2003/04/emma" version="1.0">
              <emma:interpretation id="{66FCBEDA-9FA8-4B67-9C34-CA7CC8B09A85}" emma:medium="tactile" emma:mode="ink">
                <msink:context xmlns:msink="http://schemas.microsoft.com/ink/2010/main" type="inkWord" rotatedBoundingBox="21953,3180 22007,3180 22007,3684 21953,3684"/>
              </emma:interpretation>
              <emma:one-of disjunction-type="recognition" id="oneOf1">
                <emma:interpretation id="interp1" emma:lang="" emma:confidence="0">
                  <emma:literal>l</emma:literal>
                </emma:interpretation>
                <emma:interpretation id="interp2" emma:lang="" emma:confidence="0">
                  <emma:literal>|</emma:literal>
                </emma:interpretation>
                <emma:interpretation id="interp3" emma:lang="" emma:confidence="0">
                  <emma:literal>1</emma:literal>
                </emma:interpretation>
                <emma:interpretation id="interp4" emma:lang="" emma:confidence="0">
                  <emma:literal>I</emma:literal>
                </emma:interpretation>
                <emma:interpretation id="interp5" emma:lang="" emma:confidence="0">
                  <emma:literal>\</emma:literal>
                </emma:interpretation>
              </emma:one-of>
            </emma:emma>
          </inkml:annotationXML>
          <inkml:trace contextRef="#ctx0" brushRef="#br0" timeOffset="736.7117">621-487 27 0,'-5'0'13'0,"5"4"-13"16,0-4 21-16,0 0-19 15,0 0 0-15,0 4 1 16,0 1 1-16,0 3-5 15,0 4 0-15,-4 8 3 16,4-4 0-16,-5 16 0 16,1-8 0-16,-1 17-1 15,1-1 0-15,-1 0-1 16,1 1 1-16,-1-5-1 16,5-8 1-16,-4 4-1 15,4 1 0-15,-5-9-2 0,5 8 1 16,-4-20-9-16,4 8 0 15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04.220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2FE374D-52BD-4B9E-ACB0-0EB20D7508D7}" emma:medium="tactile" emma:mode="ink">
          <msink:context xmlns:msink="http://schemas.microsoft.com/ink/2010/main" type="writingRegion" rotatedBoundingBox="24016,9059 24737,9059 24737,9559 24016,9559"/>
        </emma:interpretation>
      </emma:emma>
    </inkml:annotationXML>
    <inkml:traceGroup>
      <inkml:annotationXML>
        <emma:emma xmlns:emma="http://www.w3.org/2003/04/emma" version="1.0">
          <emma:interpretation id="{C294FF28-1C89-4050-AAA9-C805B91CED73}" emma:medium="tactile" emma:mode="ink">
            <msink:context xmlns:msink="http://schemas.microsoft.com/ink/2010/main" type="paragraph" rotatedBoundingBox="24016,9059 24737,9059 24737,9559 24016,95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8D07E9-634A-4A4A-A1D3-7AEB7A52C745}" emma:medium="tactile" emma:mode="ink">
              <msink:context xmlns:msink="http://schemas.microsoft.com/ink/2010/main" type="line" rotatedBoundingBox="24016,9059 24737,9059 24737,9559 24016,9559"/>
            </emma:interpretation>
          </emma:emma>
        </inkml:annotationXML>
        <inkml:traceGroup>
          <inkml:annotationXML>
            <emma:emma xmlns:emma="http://www.w3.org/2003/04/emma" version="1.0">
              <emma:interpretation id="{DBCA9B3E-42CE-4A80-93E3-7EE5FBE6BA2F}" emma:medium="tactile" emma:mode="ink">
                <msink:context xmlns:msink="http://schemas.microsoft.com/ink/2010/main" type="inkWord" rotatedBoundingBox="24016,9059 24737,9059 24737,9559 24016,9559"/>
              </emma:interpretation>
              <emma:one-of disjunction-type="recognition" id="oneOf0">
                <emma:interpretation id="interp0" emma:lang="" emma:confidence="0">
                  <emma:literal>v</emma:literal>
                </emma:interpretation>
                <emma:interpretation id="interp1" emma:lang="" emma:confidence="0">
                  <emma:literal>V</emma:literal>
                </emma:interpretation>
                <emma:interpretation id="interp2" emma:lang="" emma:confidence="0">
                  <emma:literal>+</emma:literal>
                </emma:interpretation>
                <emma:interpretation id="interp3" emma:lang="" emma:confidence="0">
                  <emma:literal>w</emma:literal>
                </emma:interpretation>
                <emma:interpretation id="interp4" emma:lang="" emma:confidence="0">
                  <emma:literal>W</emma:literal>
                </emma:interpretation>
              </emma:one-of>
            </emma:emma>
          </inkml:annotationXML>
          <inkml:trace contextRef="#ctx0" brushRef="#br0">0 49 12 0,'0'-8'6'0,"0"0"0"0,0 0 6 16,0 4-9-16,0-5 0 15,0 9 2-15,0 0 1 16,0-8-7-16,0 4 1 15,0 4 4-15,0 0 1 16,0 0-2-16,0 0 1 0,0 0-1 16,5 4 1-16,4 0-2 15,5 4 1-15,8 1-1 16,5 3 0-16,5 0 0 16,4 4 1-16,1 0-1 15,4-4 0-15,-5-4-1 16,-4 4 0-1,17 4-12 1,-3-8 0-16</inkml:trace>
          <inkml:trace contextRef="#ctx0" brushRef="#br0" timeOffset="10056.3326">363 162 18 0,'0'-4'9'0,"0"12"-2"0,0-8 9 16,0 0-14-16,0 0 0 0,0 0 1 15,0 0 0-15,0 0-4 16,0 0 1-16,0 0 3 16,9-4 0-16,-4 0-1 15,13 0 1-15,-4-9-1 16,4 1 1-16,0-4-1 16,0 4 1-16,5-8-2 15,-5-8 1-15,4-4-1 16,1-5 0-16,4-3-1 15,-4 4 1-15,-5-1-1 16,-4 1 0-16,-1 4-1 16,1 0 0-16,0 3-2 15,-5 9 1-15,0 0-5 16,0 4 1-16,0 4-5 16,4 4 1-16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7T11:29:16.377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3D41287-4C61-457D-9D62-C1D3CE90B419}" emma:medium="tactile" emma:mode="ink">
          <msink:context xmlns:msink="http://schemas.microsoft.com/ink/2010/main" type="writingRegion" rotatedBoundingBox="26946,15445 27695,15445 27695,16005 26946,16005"/>
        </emma:interpretation>
      </emma:emma>
    </inkml:annotationXML>
    <inkml:traceGroup>
      <inkml:annotationXML>
        <emma:emma xmlns:emma="http://www.w3.org/2003/04/emma" version="1.0">
          <emma:interpretation id="{EE618BD0-9255-4472-A3E8-904918F0E91A}" emma:medium="tactile" emma:mode="ink">
            <msink:context xmlns:msink="http://schemas.microsoft.com/ink/2010/main" type="paragraph" rotatedBoundingBox="26946,15445 27695,15445 27695,16005 26946,160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41367B-39E4-469E-B8AF-B7C58B43E86E}" emma:medium="tactile" emma:mode="ink">
              <msink:context xmlns:msink="http://schemas.microsoft.com/ink/2010/main" type="line" rotatedBoundingBox="26946,15445 27695,15445 27695,16005 26946,16005"/>
            </emma:interpretation>
          </emma:emma>
        </inkml:annotationXML>
        <inkml:traceGroup>
          <inkml:annotationXML>
            <emma:emma xmlns:emma="http://www.w3.org/2003/04/emma" version="1.0">
              <emma:interpretation id="{CBB8D836-74F2-4867-9B63-A4EE9EFFE73B}" emma:medium="tactile" emma:mode="ink">
                <msink:context xmlns:msink="http://schemas.microsoft.com/ink/2010/main" type="inkWord" rotatedBoundingBox="26946,15445 27695,15445 27695,16005 26946,16005"/>
              </emma:interpretation>
              <emma:one-of disjunction-type="recognition" id="oneOf0">
                <emma:interpretation id="interp0" emma:lang="" emma:confidence="0">
                  <emma:literal>v</emma:literal>
                </emma:interpretation>
                <emma:interpretation id="interp1" emma:lang="" emma:confidence="0">
                  <emma:literal>w</emma:literal>
                </emma:interpretation>
                <emma:interpretation id="interp2" emma:lang="" emma:confidence="0">
                  <emma:literal>W</emma:literal>
                </emma:interpretation>
                <emma:interpretation id="interp3" emma:lang="" emma:confidence="0">
                  <emma:literal>V</emma:literal>
                </emma:interpretation>
                <emma:interpretation id="interp4" emma:lang="" emma:confidence="0">
                  <emma:literal>+</emma:literal>
                </emma:interpretation>
              </emma:one-of>
            </emma:emma>
          </inkml:annotationXML>
          <inkml:trace contextRef="#ctx0" brushRef="#br0">5 24 19 0,'-5'-12'9'0,"5"4"0"16,0 8 10-16,0 0-16 16,0 0 0-16,0 0 2 15,0 0 1-15,0-4-7 16,0 4 0-16,0 0 5 15,9 0 0-15,5 0-2 16,0 0 1-16,4 0-1 16,0 4 0-16,5 0-1 15,-1 0 0-15,1 4 0 16,0-4 0-16,-1-4 0 16,6 0 0-16,3 0-1 15,1 4 1-15,0 0-1 16,0 0 1-16,-1-4-1 15,-3 0 1-15,3 0-1 0,-4 0 1 16,-4-4 0-16,4 0 0 16,-8 4 0-16,-6-4 0 15,-4 4-1-15,0 0 1 16,0 0 0-16,0 0 0 16,-4-4-1-16,-5 4 1 15,4 0-1-15,-4 0 0 16,0 0 0-16,0 0 0 15,0 0-2-15,0 0 1 16,0 0-3-16,0 0 0 16,0 0-6-16,0 0 0 15,10 0-3-15,3-12 0 0</inkml:trace>
          <inkml:trace contextRef="#ctx0" brushRef="#br0" timeOffset="7246.5311">567 8 13 0,'-4'12'6'16,"17"-36"3"-16,-13 24 7 0,0 0-14 15,0 0 0-15,0 0 1 16,0 0 1-16,0 4-4 16,0-4 0-16,0 0 4 15,0 0 0-15,0 0-1 16,0 0 1-16,0-8-1 16,5 0 0-16,-1 0-1 15,-4 0 1-15,5-4-1 16,-5 0 0-16,5 0-1 15,-1-1 1-15,1-7-1 16,-1 0 0-16,5-8 0 16,0 0 0-16,0 0-1 15,0-5 0-15,1 5 0 16,-1 0 1-16,0 4-1 0,0-5 0 16,0 1 0-16,0 4 0 15,0 0 0-15,0 0 0 16,-4 3-1-16,-1 1 1 15,1 8-1-15,-1 0 0 16,1 4-1-16,-5 8 1 16,0 0-3-16,0 0 0 15,0 0-7-15,9-4 0 16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8T10:50:08.819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93BB8B7-862C-491B-A781-CEDB1946140D}" emma:medium="tactile" emma:mode="ink">
          <msink:context xmlns:msink="http://schemas.microsoft.com/ink/2010/main" type="writingRegion" rotatedBoundingBox="7830,11342 8402,11342 8402,11668 7830,11668"/>
        </emma:interpretation>
      </emma:emma>
    </inkml:annotationXML>
    <inkml:traceGroup>
      <inkml:annotationXML>
        <emma:emma xmlns:emma="http://www.w3.org/2003/04/emma" version="1.0">
          <emma:interpretation id="{6DE9F4B7-AD2B-43EA-8664-6DE680DCD529}" emma:medium="tactile" emma:mode="ink">
            <msink:context xmlns:msink="http://schemas.microsoft.com/ink/2010/main" type="paragraph" rotatedBoundingBox="7830,11342 8402,11342 8402,11668 7830,116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2287A6-CA74-47F1-8A98-E3A89B457BDE}" emma:medium="tactile" emma:mode="ink">
              <msink:context xmlns:msink="http://schemas.microsoft.com/ink/2010/main" type="line" rotatedBoundingBox="7830,11342 8402,11342 8402,11668 7830,11668"/>
            </emma:interpretation>
          </emma:emma>
        </inkml:annotationXML>
        <inkml:traceGroup>
          <inkml:annotationXML>
            <emma:emma xmlns:emma="http://www.w3.org/2003/04/emma" version="1.0">
              <emma:interpretation id="{73ADF3EE-D932-46DB-9CBB-DADEC3627B2A}" emma:medium="tactile" emma:mode="ink">
                <msink:context xmlns:msink="http://schemas.microsoft.com/ink/2010/main" type="inkWord" rotatedBoundingBox="7830,11342 8402,11342 8402,11668 7830,11668">
                  <msink:destinationLink direction="to" ref="{C0A27C11-72FD-4039-A268-6612FA4C612E}"/>
                  <msink:destinationLink direction="from" ref="{C0A27C11-72FD-4039-A268-6612FA4C612E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4 193 18 0,'0'13'9'0,"-5"-26"-3"16,5 13 10-16,0 0-14 15,0 0 1-15,0-8 2 16,0 0 1-16,0 8-6 16,0 0 0-16,0 0 4 15,10-4 1-15,-10 4-1 16,9 0 0-16,0 4-1 0,0 0 0 16,5 4-1-16,-1 1 0 15,1-5 0-15,0 4 0 16,4 0-1-16,0 0 1 15,1 4-1-15,4 0 0 16,-1-4 0-16,1 5 1 16,0-5-2-16,-5 0 1 15,1 0-1-15,-1 0 1 16,0-4 0-16,-4 0 0 16,0 4 0-16,-1-8 0 15,1 0 0-15,-5 5 1 16,5-5-1-16,-5-5 0 0,-4 5-1 15,-1-8 1 1,6 0-1 0,-6-4 1-16,5 0-1 15,-4 0 1-15,-1-5-1 16,6 1 0-16,-1-4 0 16,0-5 0-16,5 1 0 15,-5 0 0-15,-5-5 0 16,5 5 0-16,1-1 0 15,-1 13 0-15,-5 0 0 16,1 4 1-16,-1 4-1 16,-4-8 0-16,5 4 0 15,-5 8 0-15,0 0-1 16,0 0 0-16,0 0-1 16,0 0 1-16,0 0-4 0,0 0 1 15,9 0-5-15,-9 0 1 16,9-9-6-16,5 13 0 15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5-18T10:50:10.996"/>
    </inkml:context>
    <inkml:brush xml:id="br0">
      <inkml:brushProperty name="width" value="0.07" units="cm"/>
      <inkml:brushProperty name="height" value="0.0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0A27C11-72FD-4039-A268-6612FA4C612E}" emma:medium="tactile" emma:mode="ink">
          <msink:context xmlns:msink="http://schemas.microsoft.com/ink/2010/main" type="inkDrawing" rotatedBoundingBox="9861,16085 10541,15363 10854,15659 10175,16380" semanticType="callout" shapeName="Other">
            <msink:sourceLink direction="to" ref="{73ADF3EE-D932-46DB-9CBB-DADEC3627B2A}"/>
            <msink:sourceLink direction="from" ref="{73ADF3EE-D932-46DB-9CBB-DADEC3627B2A}"/>
          </msink:context>
        </emma:interpretation>
      </emma:emma>
    </inkml:annotationXML>
    <inkml:trace contextRef="#ctx0" brushRef="#br0">5 656 13 0,'-4'-9'6'15,"4"5"3"-15,0 4 7 0,0-8-13 16,0 0 0-16,0 0 3 16,-5 0 0-16,5 4-7 15,5-4 1-15,-5 12 4 16,0-4 1-16,4 4-2 15,6 4 1-15,8 0-1 16,0 0 0-16,5 0-1 16,-5-4 0-16,5 0-1 15,0 0 1-15,0 5-1 16,4-1 1-16,1 4 0 16,-1 0 0-16,5 0-1 15,-4 5 1-15,-1-1-1 16,-4-4 1-16,-5 0-1 15,0-4 0-15,-4 0 0 0,-5-3 0 16,0-5 0-16,-9 0 0 16,5-9 0-16,-5 1 0 15,0-4 0-15,0 0 0 16,0 0-1-16,0-5 1 16,5-3-1-16,-1 8 0 15,5-8 0-15,5-13 0 16,0-8 0-16,-1-3 1 15,6-9-1-15,4-4 0 16,-1 16-1-16,1 1 1 16,0-5 0-16,-5 4 1 15,1 1-1-15,-5-1 0 0,-1 9 0 16,1 3 1-16,0 5-1 16,-5 3 0-16,0 5 0 15,-4 0 1-15,-1 4-1 16,1 4 0-16,-5-1 0 15,0 1 0-15,0 8-2 16,4-8 1-16,-4 8-5 16,9-4 0-16,1 8-9 15,3-4 1-15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41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0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42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52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90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29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0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94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03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36BC-F40B-426E-A483-D56C96A155F2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2C33D-F133-4D40-B2FD-2B2C27643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47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4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emf"/><Relationship Id="rId5" Type="http://schemas.openxmlformats.org/officeDocument/2006/relationships/customXml" Target="../ink/ink6.xml"/><Relationship Id="rId4" Type="http://schemas.openxmlformats.org/officeDocument/2006/relationships/image" Target="../media/image5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emf"/><Relationship Id="rId5" Type="http://schemas.openxmlformats.org/officeDocument/2006/relationships/customXml" Target="../ink/ink9.xml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customXml" Target="../ink/ink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L3 Refraction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Describe refraction.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Draw ray diagrams for refraction.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Explain why light refracts.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8679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Practical: Refraction (Draw the diagrams)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7175" y="1825624"/>
            <a:ext cx="5762625" cy="4696619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Experiment 1: Set the ray box and prism with the point facing up (light passes through a rectangular shape at an angle).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836444" cy="469661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Experiment 2: Set the ray box and prism with the triangle flat (light passes through triangle at an angle).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 rot="7504039">
            <a:off x="2421732" y="4452985"/>
            <a:ext cx="2536031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71500" y="4357688"/>
            <a:ext cx="1243013" cy="579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1814513" y="4647407"/>
            <a:ext cx="1428750" cy="31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800" y="4462740"/>
            <a:ext cx="90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Ray Box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6610350" y="4252635"/>
            <a:ext cx="1243013" cy="579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7853363" y="4542354"/>
            <a:ext cx="1428750" cy="31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24650" y="4357687"/>
            <a:ext cx="90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Ray Box</a:t>
            </a:r>
            <a:endParaRPr lang="en-GB" dirty="0"/>
          </a:p>
        </p:txBody>
      </p:sp>
      <p:sp>
        <p:nvSpPr>
          <p:cNvPr id="14" name="Isosceles Triangle 13"/>
          <p:cNvSpPr/>
          <p:nvPr/>
        </p:nvSpPr>
        <p:spPr>
          <a:xfrm>
            <a:off x="8771333" y="3564825"/>
            <a:ext cx="2193131" cy="20859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0064" y="447674"/>
            <a:ext cx="4541044" cy="1325563"/>
          </a:xfrm>
        </p:spPr>
        <p:txBody>
          <a:bodyPr/>
          <a:lstStyle/>
          <a:p>
            <a:r>
              <a:rPr lang="en-GB" dirty="0" smtClean="0"/>
              <a:t>What is refraction?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5030" y="1950243"/>
            <a:ext cx="5091113" cy="4351338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Refraction</a:t>
            </a:r>
            <a:r>
              <a:rPr lang="en-GB" sz="3600" dirty="0" smtClean="0"/>
              <a:t> = the bending of light when it passes through different mediums (materials that light can pass through).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This is why objects in water look a bit strange.</a:t>
            </a:r>
            <a:endParaRPr lang="en-GB" sz="3200" dirty="0"/>
          </a:p>
        </p:txBody>
      </p:sp>
      <p:pic>
        <p:nvPicPr>
          <p:cNvPr id="1026" name="Picture 2" descr="https://www.learner.org/jnorth/images/graphics/d-e/eagle_refractionrul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616" y="842961"/>
            <a:ext cx="2949876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uturism.com/wp-content/uploads/2014/04/7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875" y="3271837"/>
            <a:ext cx="4819482" cy="320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sercontent2.hubstatic.com/8421867_f5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445" y="447674"/>
            <a:ext cx="2869594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6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924" y="230838"/>
            <a:ext cx="6568468" cy="1325563"/>
          </a:xfrm>
        </p:spPr>
        <p:txBody>
          <a:bodyPr/>
          <a:lstStyle/>
          <a:p>
            <a:pPr algn="ctr"/>
            <a:r>
              <a:rPr lang="en-GB" dirty="0" smtClean="0"/>
              <a:t>Ray Diagrams for Refraction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2210" cy="4351338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Incident ray </a:t>
            </a:r>
            <a:r>
              <a:rPr lang="en-GB" sz="3200" dirty="0" smtClean="0"/>
              <a:t>= the ray going IN (towards) the surface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Normal</a:t>
            </a:r>
            <a:r>
              <a:rPr lang="en-GB" sz="3200" dirty="0" smtClean="0"/>
              <a:t> = imaginary line drawn where the ray meets the surface at 90</a:t>
            </a:r>
            <a:r>
              <a:rPr lang="en-GB" sz="3200" baseline="30000" dirty="0" smtClean="0"/>
              <a:t>o</a:t>
            </a:r>
            <a:r>
              <a:rPr lang="en-GB" sz="3200" dirty="0" smtClean="0"/>
              <a:t> to the surface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Angle of incidence </a:t>
            </a:r>
            <a:r>
              <a:rPr lang="en-GB" sz="3200" dirty="0" smtClean="0"/>
              <a:t>= the angle between the normal and the incident ray</a:t>
            </a:r>
            <a:endParaRPr lang="en-GB" sz="3200" dirty="0"/>
          </a:p>
        </p:txBody>
      </p:sp>
      <p:pic>
        <p:nvPicPr>
          <p:cNvPr id="2050" name="Picture 2" descr="http://www.s-cool.co.uk/assets/learn_its/alevel/physics/reflection-refraction-and-polarisation/refraction/refraction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9" b="44019"/>
          <a:stretch/>
        </p:blipFill>
        <p:spPr bwMode="auto">
          <a:xfrm>
            <a:off x="6627572" y="1579441"/>
            <a:ext cx="4093028" cy="335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58577" y="1111959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</a:t>
            </a:r>
            <a:endParaRPr lang="en-US" sz="2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630543" y="1635179"/>
            <a:ext cx="725714" cy="5370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1" name="Ink 20"/>
              <p14:cNvContentPartPr/>
              <p14:nvPr/>
            </p14:nvContentPartPr>
            <p14:xfrm>
              <a:off x="7926028" y="2352391"/>
              <a:ext cx="223560" cy="2016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18108" y="2345911"/>
                <a:ext cx="23832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" name="Ink 28"/>
              <p14:cNvContentPartPr/>
              <p14:nvPr/>
            </p14:nvContentPartPr>
            <p14:xfrm>
              <a:off x="8872828" y="4468471"/>
              <a:ext cx="259920" cy="1782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64548" y="4461991"/>
                <a:ext cx="274680" cy="192240"/>
              </a:xfrm>
              <a:prstGeom prst="rect">
                <a:avLst/>
              </a:prstGeom>
            </p:spPr>
          </p:pic>
        </mc:Fallback>
      </mc:AlternateContent>
      <p:sp>
        <p:nvSpPr>
          <p:cNvPr id="2052" name="TextBox 2051"/>
          <p:cNvSpPr txBox="1"/>
          <p:nvPr/>
        </p:nvSpPr>
        <p:spPr>
          <a:xfrm>
            <a:off x="9813455" y="3268037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GLASS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736430" y="2151366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AIR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383268" y="1429078"/>
            <a:ext cx="233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Incident ray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978701" y="3452703"/>
            <a:ext cx="1514246" cy="14850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74" y="365125"/>
            <a:ext cx="6568468" cy="1325563"/>
          </a:xfrm>
        </p:spPr>
        <p:txBody>
          <a:bodyPr/>
          <a:lstStyle/>
          <a:p>
            <a:pPr algn="ctr"/>
            <a:r>
              <a:rPr lang="en-GB" dirty="0" smtClean="0"/>
              <a:t>Ray Diagrams for Refraction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518" y="2453191"/>
            <a:ext cx="5182210" cy="2538079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refracted ray </a:t>
            </a:r>
            <a:r>
              <a:rPr lang="en-GB" sz="3200" dirty="0" smtClean="0"/>
              <a:t>= the ray going OUT (away from) the surface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Angle of refraction </a:t>
            </a:r>
            <a:r>
              <a:rPr lang="en-GB" sz="3200" dirty="0" smtClean="0"/>
              <a:t>= the angle between the normal and the refracted ray</a:t>
            </a:r>
            <a:endParaRPr lang="en-GB" sz="3200" dirty="0"/>
          </a:p>
        </p:txBody>
      </p:sp>
      <p:pic>
        <p:nvPicPr>
          <p:cNvPr id="2050" name="Picture 2" descr="http://www.s-cool.co.uk/assets/learn_its/alevel/physics/reflection-refraction-and-polarisation/refraction/refraction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9" b="44019"/>
          <a:stretch/>
        </p:blipFill>
        <p:spPr bwMode="auto">
          <a:xfrm>
            <a:off x="6627572" y="1579441"/>
            <a:ext cx="4093028" cy="335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26028" y="116375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</a:t>
            </a:r>
            <a:endParaRPr lang="en-US" sz="2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630543" y="1635179"/>
            <a:ext cx="725714" cy="5370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1" name="Ink 20"/>
              <p14:cNvContentPartPr/>
              <p14:nvPr/>
            </p14:nvContentPartPr>
            <p14:xfrm>
              <a:off x="7926028" y="2352391"/>
              <a:ext cx="223560" cy="2016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18108" y="2345911"/>
                <a:ext cx="23832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" name="Ink 28"/>
              <p14:cNvContentPartPr/>
              <p14:nvPr/>
            </p14:nvContentPartPr>
            <p14:xfrm>
              <a:off x="8872828" y="4468471"/>
              <a:ext cx="259920" cy="1782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64548" y="4461991"/>
                <a:ext cx="274680" cy="192240"/>
              </a:xfrm>
              <a:prstGeom prst="rect">
                <a:avLst/>
              </a:prstGeom>
            </p:spPr>
          </p:pic>
        </mc:Fallback>
      </mc:AlternateContent>
      <p:sp>
        <p:nvSpPr>
          <p:cNvPr id="2052" name="TextBox 2051"/>
          <p:cNvSpPr txBox="1"/>
          <p:nvPr/>
        </p:nvSpPr>
        <p:spPr>
          <a:xfrm>
            <a:off x="9813455" y="3268037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GLASS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736430" y="2151366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AIR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572022" y="499127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</a:t>
            </a:r>
            <a:r>
              <a:rPr lang="en-US" sz="3200" b="1" dirty="0" smtClean="0"/>
              <a:t>efracted ray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 rot="5400000">
            <a:off x="8964599" y="1284308"/>
            <a:ext cx="1390611" cy="209235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74" y="408494"/>
            <a:ext cx="4902200" cy="1325563"/>
          </a:xfrm>
        </p:spPr>
        <p:txBody>
          <a:bodyPr/>
          <a:lstStyle/>
          <a:p>
            <a:pPr algn="ctr"/>
            <a:r>
              <a:rPr lang="en-GB" dirty="0" smtClean="0"/>
              <a:t>Ray Diagrams for Refraction</a:t>
            </a:r>
            <a:endParaRPr lang="en-GB" dirty="0"/>
          </a:p>
        </p:txBody>
      </p:sp>
      <p:pic>
        <p:nvPicPr>
          <p:cNvPr id="2050" name="Picture 2" descr="http://www.s-cool.co.uk/assets/learn_its/alevel/physics/reflection-refraction-and-polarisation/refraction/refraction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9"/>
          <a:stretch/>
        </p:blipFill>
        <p:spPr bwMode="auto">
          <a:xfrm>
            <a:off x="6400801" y="372433"/>
            <a:ext cx="4093028" cy="59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646057" y="621438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</a:t>
            </a: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1" name="Ink 20"/>
              <p14:cNvContentPartPr/>
              <p14:nvPr/>
            </p14:nvContentPartPr>
            <p14:xfrm>
              <a:off x="7699257" y="1145383"/>
              <a:ext cx="223560" cy="2016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91337" y="1138903"/>
                <a:ext cx="23832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" name="Ink 28"/>
              <p14:cNvContentPartPr/>
              <p14:nvPr/>
            </p14:nvContentPartPr>
            <p14:xfrm>
              <a:off x="8646057" y="3261463"/>
              <a:ext cx="259920" cy="17820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637777" y="3254983"/>
                <a:ext cx="27468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51" name="Ink 2050"/>
              <p14:cNvContentPartPr/>
              <p14:nvPr/>
            </p14:nvContentPartPr>
            <p14:xfrm>
              <a:off x="9700857" y="5561503"/>
              <a:ext cx="270000" cy="200880"/>
            </p14:xfrm>
          </p:contentPart>
        </mc:Choice>
        <mc:Fallback xmlns="">
          <p:pic>
            <p:nvPicPr>
              <p:cNvPr id="2051" name="Ink 205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92217" y="5553223"/>
                <a:ext cx="285840" cy="219600"/>
              </a:xfrm>
              <a:prstGeom prst="rect">
                <a:avLst/>
              </a:prstGeom>
            </p:spPr>
          </p:pic>
        </mc:Fallback>
      </mc:AlternateContent>
      <p:sp>
        <p:nvSpPr>
          <p:cNvPr id="2052" name="TextBox 2051"/>
          <p:cNvSpPr txBox="1"/>
          <p:nvPr/>
        </p:nvSpPr>
        <p:spPr>
          <a:xfrm>
            <a:off x="9586684" y="2061029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GLASS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509659" y="944358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AIR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873173" y="2999853"/>
            <a:ext cx="233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Incident ray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70857" y="4911165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</a:t>
            </a:r>
            <a:r>
              <a:rPr lang="en-US" sz="3200" b="1" dirty="0" smtClean="0"/>
              <a:t>efracted ray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47840" y="4960157"/>
            <a:ext cx="1868777" cy="12542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8346643" y="520564"/>
            <a:ext cx="2424568" cy="125422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6838003" y="2194560"/>
            <a:ext cx="1417625" cy="180685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74106" y="5048660"/>
            <a:ext cx="2547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Angle of refraction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980951" y="5230368"/>
            <a:ext cx="1279557" cy="356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1" y="3594308"/>
            <a:ext cx="2547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Angle of incidence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421291" y="4143224"/>
            <a:ext cx="649487" cy="6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68173" y="1917655"/>
            <a:ext cx="5502555" cy="44538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When the light leaves the glass block, it </a:t>
            </a:r>
            <a:r>
              <a:rPr lang="en-GB" sz="3600" b="1" dirty="0" smtClean="0">
                <a:solidFill>
                  <a:srgbClr val="FF0000"/>
                </a:solidFill>
              </a:rPr>
              <a:t>refracts a second time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This time it is going from </a:t>
            </a:r>
            <a:r>
              <a:rPr lang="en-GB" sz="3600" b="1" dirty="0" smtClean="0">
                <a:solidFill>
                  <a:srgbClr val="FF0000"/>
                </a:solidFill>
              </a:rPr>
              <a:t>glass</a:t>
            </a:r>
            <a:r>
              <a:rPr lang="en-GB" sz="3600" dirty="0" smtClean="0"/>
              <a:t> to </a:t>
            </a:r>
            <a:r>
              <a:rPr lang="en-GB" sz="3600" b="1" dirty="0" smtClean="0">
                <a:solidFill>
                  <a:srgbClr val="FF0000"/>
                </a:solidFill>
              </a:rPr>
              <a:t>air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Now there is a </a:t>
            </a:r>
            <a:r>
              <a:rPr lang="en-GB" sz="3600" b="1" dirty="0" smtClean="0">
                <a:solidFill>
                  <a:srgbClr val="FF0000"/>
                </a:solidFill>
              </a:rPr>
              <a:t>new </a:t>
            </a:r>
            <a:r>
              <a:rPr lang="en-GB" sz="3600" dirty="0" smtClean="0"/>
              <a:t>incident ray and refracted ray.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290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5931" y="60326"/>
            <a:ext cx="662373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Why does refraction happen?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84" y="1259906"/>
            <a:ext cx="6930571" cy="5337175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Different mediums </a:t>
            </a:r>
            <a:r>
              <a:rPr lang="en-GB" sz="3600" dirty="0" smtClean="0"/>
              <a:t>(materials) have </a:t>
            </a:r>
            <a:r>
              <a:rPr lang="en-GB" sz="3600" b="1" dirty="0" smtClean="0">
                <a:solidFill>
                  <a:srgbClr val="FF0000"/>
                </a:solidFill>
              </a:rPr>
              <a:t>different densities</a:t>
            </a:r>
            <a:r>
              <a:rPr lang="en-GB" sz="3600" dirty="0" smtClean="0"/>
              <a:t>.</a:t>
            </a:r>
            <a:endParaRPr lang="en-GB" sz="3600" dirty="0"/>
          </a:p>
          <a:p>
            <a:r>
              <a:rPr lang="en-GB" sz="3600" dirty="0" smtClean="0"/>
              <a:t>The </a:t>
            </a:r>
            <a:r>
              <a:rPr lang="en-GB" sz="3600" b="1" dirty="0" smtClean="0">
                <a:solidFill>
                  <a:srgbClr val="FF0000"/>
                </a:solidFill>
              </a:rPr>
              <a:t>more dense </a:t>
            </a:r>
            <a:r>
              <a:rPr lang="en-GB" sz="3600" dirty="0" smtClean="0"/>
              <a:t>a medium, the </a:t>
            </a:r>
            <a:r>
              <a:rPr lang="en-GB" sz="3600" b="1" dirty="0" smtClean="0">
                <a:solidFill>
                  <a:srgbClr val="FF0000"/>
                </a:solidFill>
              </a:rPr>
              <a:t>slower</a:t>
            </a:r>
            <a:r>
              <a:rPr lang="en-GB" sz="3600" dirty="0" smtClean="0"/>
              <a:t> light travels.</a:t>
            </a:r>
            <a:endParaRPr lang="en-GB" sz="3600" dirty="0"/>
          </a:p>
          <a:p>
            <a:r>
              <a:rPr lang="en-GB" sz="3600" dirty="0" smtClean="0"/>
              <a:t>If light reaches an interface (where the mediums meet) </a:t>
            </a:r>
            <a:r>
              <a:rPr lang="en-GB" sz="3600" b="1" dirty="0" smtClean="0">
                <a:solidFill>
                  <a:srgbClr val="FF0000"/>
                </a:solidFill>
              </a:rPr>
              <a:t>at an angle</a:t>
            </a:r>
            <a:r>
              <a:rPr lang="en-GB" sz="3600" dirty="0" smtClean="0"/>
              <a:t>, part of the light ray travels </a:t>
            </a:r>
            <a:r>
              <a:rPr lang="en-GB" sz="3600" b="1" dirty="0" smtClean="0">
                <a:solidFill>
                  <a:srgbClr val="FF0000"/>
                </a:solidFill>
              </a:rPr>
              <a:t>slows down first</a:t>
            </a:r>
            <a:r>
              <a:rPr lang="en-GB" sz="3600" dirty="0" smtClean="0"/>
              <a:t>. </a:t>
            </a:r>
          </a:p>
          <a:p>
            <a:r>
              <a:rPr lang="en-GB" sz="3600" dirty="0" smtClean="0"/>
              <a:t>This causes the ray to </a:t>
            </a:r>
            <a:r>
              <a:rPr lang="en-GB" sz="3600" b="1" dirty="0" smtClean="0">
                <a:solidFill>
                  <a:srgbClr val="FF0000"/>
                </a:solidFill>
              </a:rPr>
              <a:t>bend towards the normal </a:t>
            </a:r>
            <a:r>
              <a:rPr lang="en-GB" sz="3600" dirty="0" smtClean="0"/>
              <a:t>(slower side)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pic>
        <p:nvPicPr>
          <p:cNvPr id="3074" name="Picture 2" descr="http://image.slidesharecdn.com/05-refractionoflight-151124152912-lva1-app6891/95/05-refraction-of-light-5-638.jpg?cb=14483790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2" t="10021" r="22270"/>
          <a:stretch/>
        </p:blipFill>
        <p:spPr bwMode="auto">
          <a:xfrm>
            <a:off x="6930571" y="350043"/>
            <a:ext cx="4952706" cy="620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94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68" y="159422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Which direction will the light bend?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11836"/>
            <a:ext cx="5181600" cy="512795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Less Dense </a:t>
            </a:r>
            <a:r>
              <a:rPr lang="en-GB" dirty="0" smtClean="0">
                <a:sym typeface="Wingdings" panose="05000000000000000000" pitchFamily="2" charset="2"/>
              </a:rPr>
              <a:t> More Dense</a:t>
            </a:r>
            <a:endParaRPr lang="en-GB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TOWARDS</a:t>
            </a:r>
            <a:r>
              <a:rPr lang="en-GB" dirty="0" smtClean="0">
                <a:sym typeface="Wingdings" panose="05000000000000000000" pitchFamily="2" charset="2"/>
              </a:rPr>
              <a:t> the normal</a:t>
            </a:r>
          </a:p>
          <a:p>
            <a:pPr marL="0" indent="0">
              <a:buNone/>
            </a:pPr>
            <a:endParaRPr lang="en-GB" sz="9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dirty="0" smtClean="0">
                <a:sym typeface="Wingdings" panose="05000000000000000000" pitchFamily="2" charset="2"/>
              </a:rPr>
              <a:t>Example: Air  Glass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11835"/>
            <a:ext cx="5181600" cy="512795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More Dense </a:t>
            </a:r>
            <a:r>
              <a:rPr lang="en-GB" dirty="0" smtClean="0">
                <a:sym typeface="Wingdings" panose="05000000000000000000" pitchFamily="2" charset="2"/>
              </a:rPr>
              <a:t> Less Dense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AWAY</a:t>
            </a:r>
            <a:r>
              <a:rPr lang="en-GB" dirty="0" smtClean="0">
                <a:sym typeface="Wingdings" panose="05000000000000000000" pitchFamily="2" charset="2"/>
              </a:rPr>
              <a:t> from the normal</a:t>
            </a: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9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dirty="0">
                <a:sym typeface="Wingdings" panose="05000000000000000000" pitchFamily="2" charset="2"/>
              </a:rPr>
              <a:t>Example: </a:t>
            </a:r>
            <a:r>
              <a:rPr lang="en-GB" dirty="0" smtClean="0">
                <a:sym typeface="Wingdings" panose="05000000000000000000" pitchFamily="2" charset="2"/>
              </a:rPr>
              <a:t>Water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smtClean="0">
                <a:sym typeface="Wingdings" panose="05000000000000000000" pitchFamily="2" charset="2"/>
              </a:rPr>
              <a:t>Air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5" name="Picture 2" descr="http://www.s-cool.co.uk/assets/learn_its/alevel/physics/reflection-refraction-and-polarisation/refraction/refraction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9" b="44019"/>
          <a:stretch/>
        </p:blipFill>
        <p:spPr bwMode="auto">
          <a:xfrm>
            <a:off x="1554784" y="3262460"/>
            <a:ext cx="3807258" cy="312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-cool.co.uk/assets/learn_its/alevel/physics/reflection-refraction-and-polarisation/refraction/refraction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68" r="3259"/>
          <a:stretch/>
        </p:blipFill>
        <p:spPr bwMode="auto">
          <a:xfrm>
            <a:off x="6612941" y="3258804"/>
            <a:ext cx="4275833" cy="314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85940" y="5369357"/>
            <a:ext cx="184343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Angle of refraction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200852" y="3498759"/>
            <a:ext cx="184343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Angle of incidence</a:t>
            </a:r>
            <a:endParaRPr lang="en-GB" sz="28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804626" y="3760013"/>
            <a:ext cx="680397" cy="2523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/>
              <p14:cNvContentPartPr/>
              <p14:nvPr/>
            </p14:nvContentPartPr>
            <p14:xfrm>
              <a:off x="2819477" y="4083926"/>
              <a:ext cx="205920" cy="1162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1197" y="4075286"/>
                <a:ext cx="22176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Ink 15"/>
              <p14:cNvContentPartPr/>
              <p14:nvPr/>
            </p14:nvContentPartPr>
            <p14:xfrm>
              <a:off x="3559637" y="5564966"/>
              <a:ext cx="272160" cy="2818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52077" y="5554166"/>
                <a:ext cx="28836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" name="Ink 19"/>
              <p14:cNvContentPartPr/>
              <p14:nvPr/>
            </p14:nvContentPartPr>
            <p14:xfrm>
              <a:off x="9298397" y="3910406"/>
              <a:ext cx="241560" cy="1537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89757" y="3898166"/>
                <a:ext cx="25812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2" name="Ink 21"/>
              <p14:cNvContentPartPr/>
              <p14:nvPr/>
            </p14:nvContentPartPr>
            <p14:xfrm>
              <a:off x="10042877" y="5315126"/>
              <a:ext cx="245880" cy="2476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037117" y="5308286"/>
                <a:ext cx="258480" cy="26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89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317007"/>
            <a:ext cx="5641848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/>
              <a:t>Effects of Refraction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231" y="1465350"/>
            <a:ext cx="6579854" cy="1692109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Refraction makes objects appear in a </a:t>
            </a:r>
            <a:r>
              <a:rPr lang="en-GB" sz="4000" b="1" dirty="0" smtClean="0">
                <a:solidFill>
                  <a:srgbClr val="FF0000"/>
                </a:solidFill>
              </a:rPr>
              <a:t>different location </a:t>
            </a:r>
            <a:r>
              <a:rPr lang="en-GB" sz="4000" dirty="0" smtClean="0"/>
              <a:t>then they actually are.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-393192" y="3867913"/>
            <a:ext cx="13030200" cy="3236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4" descr="https://openclipart.org/image/2400px/svg_to_png/202735/eye-sid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9692">
            <a:off x="10196554" y="2113843"/>
            <a:ext cx="1389722" cy="177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e 6"/>
          <p:cNvSpPr/>
          <p:nvPr/>
        </p:nvSpPr>
        <p:spPr>
          <a:xfrm rot="1442242">
            <a:off x="4956200" y="5336303"/>
            <a:ext cx="1755320" cy="1728216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110728" y="2137669"/>
            <a:ext cx="18288" cy="335584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895418" y="3892104"/>
            <a:ext cx="2215310" cy="2293760"/>
          </a:xfrm>
          <a:prstGeom prst="straightConnector1">
            <a:avLst/>
          </a:prstGeom>
          <a:ln w="571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ie 16"/>
          <p:cNvSpPr/>
          <p:nvPr/>
        </p:nvSpPr>
        <p:spPr>
          <a:xfrm rot="1442242">
            <a:off x="3341242" y="3963147"/>
            <a:ext cx="1755320" cy="1728216"/>
          </a:xfrm>
          <a:prstGeom prst="pi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258233" y="3862434"/>
            <a:ext cx="3834207" cy="949111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30373" y="443828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</a:t>
            </a:r>
            <a:endParaRPr lang="en-US" sz="36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44017" y="600359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Actual</a:t>
            </a:r>
            <a:endParaRPr lang="en-US" sz="36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8147304" y="3356356"/>
            <a:ext cx="2075688" cy="506079"/>
          </a:xfrm>
          <a:prstGeom prst="straightConnector1">
            <a:avLst/>
          </a:prstGeom>
          <a:ln w="571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93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371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L3 Refraction</vt:lpstr>
      <vt:lpstr>Practical: Refraction (Draw the diagrams)</vt:lpstr>
      <vt:lpstr>What is refraction?</vt:lpstr>
      <vt:lpstr>Ray Diagrams for Refraction</vt:lpstr>
      <vt:lpstr>Ray Diagrams for Refraction</vt:lpstr>
      <vt:lpstr>Ray Diagrams for Refraction</vt:lpstr>
      <vt:lpstr>Why does refraction happen?</vt:lpstr>
      <vt:lpstr>Which direction will the light bend?</vt:lpstr>
      <vt:lpstr>Effects of Refraction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Refraction</dc:title>
  <dc:creator>Jessica Luu</dc:creator>
  <cp:lastModifiedBy>Jessica Luu</cp:lastModifiedBy>
  <cp:revision>18</cp:revision>
  <dcterms:created xsi:type="dcterms:W3CDTF">2016-05-17T09:45:31Z</dcterms:created>
  <dcterms:modified xsi:type="dcterms:W3CDTF">2016-05-18T12:25:31Z</dcterms:modified>
</cp:coreProperties>
</file>