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4" r:id="rId5"/>
    <p:sldId id="259" r:id="rId6"/>
    <p:sldId id="260" r:id="rId7"/>
    <p:sldId id="261" r:id="rId8"/>
    <p:sldId id="262" r:id="rId9"/>
    <p:sldId id="265" r:id="rId10"/>
    <p:sldId id="264" r:id="rId11"/>
    <p:sldId id="266" r:id="rId12"/>
    <p:sldId id="268" r:id="rId13"/>
    <p:sldId id="273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89209" autoAdjust="0"/>
  </p:normalViewPr>
  <p:slideViewPr>
    <p:cSldViewPr snapToGrid="0">
      <p:cViewPr varScale="1">
        <p:scale>
          <a:sx n="58" d="100"/>
          <a:sy n="58" d="100"/>
        </p:scale>
        <p:origin x="-108" y="-18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C9F13-6428-4C08-ADB9-2B4414AEE2AA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BD63D-1C82-407C-BF47-4B87E7B2E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64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https://www.brainpop.com/science/diversityoflife/bacteria/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BD63D-1C82-407C-BF47-4B87E7B2EA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534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https://www.brainpop.com/health/diseasesinjuriesandconditions/viruses/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BD63D-1C82-407C-BF47-4B87E7B2EA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84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F01F-C93E-4209-A402-1E9AE0C0A923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EEE1-8929-484A-9732-A6617569B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9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F01F-C93E-4209-A402-1E9AE0C0A923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EEE1-8929-484A-9732-A6617569B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9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F01F-C93E-4209-A402-1E9AE0C0A923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EEE1-8929-484A-9732-A6617569B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3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F01F-C93E-4209-A402-1E9AE0C0A923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EEE1-8929-484A-9732-A6617569B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7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F01F-C93E-4209-A402-1E9AE0C0A923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EEE1-8929-484A-9732-A6617569B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0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F01F-C93E-4209-A402-1E9AE0C0A923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EEE1-8929-484A-9732-A6617569B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4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F01F-C93E-4209-A402-1E9AE0C0A923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EEE1-8929-484A-9732-A6617569B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0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F01F-C93E-4209-A402-1E9AE0C0A923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EEE1-8929-484A-9732-A6617569B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5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F01F-C93E-4209-A402-1E9AE0C0A923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EEE1-8929-484A-9732-A6617569B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3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F01F-C93E-4209-A402-1E9AE0C0A923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EEE1-8929-484A-9732-A6617569B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74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F01F-C93E-4209-A402-1E9AE0C0A923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EEE1-8929-484A-9732-A6617569B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6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CF01F-C93E-4209-A402-1E9AE0C0A923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6EEE1-8929-484A-9732-A6617569B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23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brainpop.com/health/diseasesinjuriesandconditions/antibioticresistanc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Treating Disease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how antibiotics work.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why viral infections are more difficult to treat.</a:t>
            </a:r>
          </a:p>
          <a:p>
            <a:pPr marL="514350" indent="-514350">
              <a:buAutoNum type="arabicPeriod"/>
            </a:pPr>
            <a:r>
              <a:rPr lang="en-GB" dirty="0" smtClean="0"/>
              <a:t>Analyse the development of antibiotic resistant bacteria.</a:t>
            </a:r>
          </a:p>
          <a:p>
            <a:pPr marL="514350" indent="-514350">
              <a:buAutoNum type="arabicPeriod"/>
            </a:pPr>
            <a:r>
              <a:rPr lang="en-GB" dirty="0" smtClean="0"/>
              <a:t>Evaluate the impact of antibiotic resistant bacteria.</a:t>
            </a:r>
          </a:p>
          <a:p>
            <a:pPr marL="514350" indent="-514350">
              <a:buAutoNum type="arabicPeriod"/>
            </a:pPr>
            <a:r>
              <a:rPr lang="en-GB" dirty="0" smtClean="0"/>
              <a:t>Link mutations in pathogens to endemics and pandemics.</a:t>
            </a:r>
          </a:p>
          <a:p>
            <a:pPr marL="514350" indent="-514350">
              <a:buAutoNum type="arabicPeriod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0389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444" y="1139579"/>
            <a:ext cx="6799729" cy="4857563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Mutation</a:t>
            </a:r>
            <a:r>
              <a:rPr lang="en-GB" sz="4000" dirty="0" smtClean="0"/>
              <a:t> of pathogens cause new forms of diseases.</a:t>
            </a:r>
          </a:p>
          <a:p>
            <a:endParaRPr lang="en-GB" sz="4000" dirty="0"/>
          </a:p>
          <a:p>
            <a:r>
              <a:rPr lang="en-GB" sz="4000" dirty="0" smtClean="0"/>
              <a:t>Even if you are immune to the original pathogen, you may not be immune to the mutated version.</a:t>
            </a:r>
            <a:endParaRPr lang="en-GB" dirty="0"/>
          </a:p>
        </p:txBody>
      </p:sp>
      <p:pic>
        <p:nvPicPr>
          <p:cNvPr id="6146" name="Picture 2" descr="https://cdn.vectorstock.com/i/composite/77,37/bacteria-and-virus-cartoon-vector-16377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951" y="1459865"/>
            <a:ext cx="3619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evolution.berkeley.edu/evolibrary/images/interviews/resistance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05"/>
          <a:stretch/>
        </p:blipFill>
        <p:spPr bwMode="auto">
          <a:xfrm>
            <a:off x="520767" y="1961804"/>
            <a:ext cx="10899600" cy="390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306341" y="190314"/>
            <a:ext cx="12192000" cy="1325563"/>
          </a:xfrm>
        </p:spPr>
        <p:txBody>
          <a:bodyPr>
            <a:normAutofit/>
          </a:bodyPr>
          <a:lstStyle/>
          <a:p>
            <a:pPr algn="r"/>
            <a:r>
              <a:rPr lang="en-GB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 selection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leads to the development of antibiotic resistant bacteria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66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Development of New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Drug</a:t>
            </a:r>
            <a:r>
              <a:rPr lang="en-GB" dirty="0" smtClean="0"/>
              <a:t> = a chemical substance that changes how the body functions</a:t>
            </a:r>
          </a:p>
          <a:p>
            <a:endParaRPr lang="en-GB" dirty="0"/>
          </a:p>
          <a:p>
            <a:r>
              <a:rPr lang="en-GB" dirty="0" smtClean="0"/>
              <a:t>Drugs can be developed from a chemical in a </a:t>
            </a:r>
            <a:r>
              <a:rPr lang="en-GB" b="1" dirty="0" smtClean="0">
                <a:solidFill>
                  <a:srgbClr val="FF0000"/>
                </a:solidFill>
              </a:rPr>
              <a:t>natural substance </a:t>
            </a:r>
            <a:r>
              <a:rPr lang="en-GB" dirty="0" smtClean="0"/>
              <a:t>(such as a plant) or can by </a:t>
            </a:r>
            <a:r>
              <a:rPr lang="en-GB" b="1" dirty="0" smtClean="0">
                <a:solidFill>
                  <a:srgbClr val="FF0000"/>
                </a:solidFill>
              </a:rPr>
              <a:t>synthesised</a:t>
            </a:r>
            <a:r>
              <a:rPr lang="en-GB" dirty="0" smtClean="0"/>
              <a:t> (artificial made).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Examples: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Aspirin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was originally derived from a chemical found in </a:t>
            </a:r>
            <a:r>
              <a:rPr lang="en-GB" b="1" dirty="0" smtClean="0">
                <a:solidFill>
                  <a:srgbClr val="FF0000"/>
                </a:solidFill>
              </a:rPr>
              <a:t>willow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bark</a:t>
            </a:r>
          </a:p>
          <a:p>
            <a:r>
              <a:rPr lang="en-GB" dirty="0" smtClean="0"/>
              <a:t>The heart drug </a:t>
            </a:r>
            <a:r>
              <a:rPr lang="en-GB" b="1" dirty="0" smtClean="0">
                <a:solidFill>
                  <a:srgbClr val="FF0000"/>
                </a:solidFill>
              </a:rPr>
              <a:t>digitalis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originates from </a:t>
            </a:r>
            <a:r>
              <a:rPr lang="en-GB" b="1" dirty="0" smtClean="0">
                <a:solidFill>
                  <a:srgbClr val="FF0000"/>
                </a:solidFill>
              </a:rPr>
              <a:t>foxgloves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antibiotic </a:t>
            </a:r>
            <a:r>
              <a:rPr lang="en-GB" b="1" dirty="0" smtClean="0">
                <a:solidFill>
                  <a:srgbClr val="FF0000"/>
                </a:solidFill>
              </a:rPr>
              <a:t>Penicillin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originates from a type of </a:t>
            </a:r>
            <a:r>
              <a:rPr lang="en-GB" b="1" dirty="0" smtClean="0">
                <a:solidFill>
                  <a:srgbClr val="FF0000"/>
                </a:solidFill>
              </a:rPr>
              <a:t>mould</a:t>
            </a:r>
            <a:r>
              <a:rPr lang="en-GB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613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Development of New Drugs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Read pg. 137-138</a:t>
            </a:r>
          </a:p>
          <a:p>
            <a:r>
              <a:rPr lang="en-GB" sz="3600" dirty="0" smtClean="0"/>
              <a:t>Outline the main steps of drug development.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5861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Testing New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Scientist target a disease and develop a wide variety of drugs that could be used to treat the disease.</a:t>
            </a:r>
          </a:p>
          <a:p>
            <a:endParaRPr lang="en-GB" sz="3200" dirty="0"/>
          </a:p>
          <a:p>
            <a:r>
              <a:rPr lang="en-GB" sz="3200" dirty="0" smtClean="0"/>
              <a:t>These need to be tested for:</a:t>
            </a:r>
          </a:p>
          <a:p>
            <a:pPr lvl="1"/>
            <a:r>
              <a:rPr lang="en-GB" sz="3200" b="1" dirty="0" smtClean="0">
                <a:solidFill>
                  <a:srgbClr val="FF0000"/>
                </a:solidFill>
              </a:rPr>
              <a:t>Toxicity</a:t>
            </a:r>
            <a:r>
              <a:rPr lang="en-GB" sz="3200" dirty="0" smtClean="0"/>
              <a:t> – is it poisonous?</a:t>
            </a:r>
          </a:p>
          <a:p>
            <a:pPr lvl="1"/>
            <a:r>
              <a:rPr lang="en-GB" sz="3200" b="1" dirty="0" smtClean="0">
                <a:solidFill>
                  <a:srgbClr val="FF0000"/>
                </a:solidFill>
              </a:rPr>
              <a:t>Efficacy</a:t>
            </a:r>
            <a:r>
              <a:rPr lang="en-GB" sz="3200" dirty="0" smtClean="0"/>
              <a:t> – does it work?</a:t>
            </a:r>
          </a:p>
          <a:p>
            <a:pPr lvl="1"/>
            <a:r>
              <a:rPr lang="en-GB" sz="3200" b="1" dirty="0" smtClean="0">
                <a:solidFill>
                  <a:srgbClr val="FF0000"/>
                </a:solidFill>
              </a:rPr>
              <a:t>Dose</a:t>
            </a:r>
            <a:r>
              <a:rPr lang="en-GB" sz="3200" dirty="0" smtClean="0"/>
              <a:t> – how much should be used?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638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Testing New </a:t>
            </a:r>
            <a:r>
              <a:rPr lang="en-GB" dirty="0"/>
              <a:t>D</a:t>
            </a:r>
            <a:r>
              <a:rPr lang="en-GB" dirty="0" smtClean="0"/>
              <a:t>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270" y="1825625"/>
            <a:ext cx="8828116" cy="4351338"/>
          </a:xfrm>
        </p:spPr>
        <p:txBody>
          <a:bodyPr>
            <a:normAutofit fontScale="85000" lnSpcReduction="10000"/>
          </a:bodyPr>
          <a:lstStyle/>
          <a:p>
            <a:r>
              <a:rPr lang="en-GB" sz="3300" dirty="0" smtClean="0"/>
              <a:t>Drugs have to pass a variety of different stages of testing</a:t>
            </a:r>
          </a:p>
          <a:p>
            <a:endParaRPr lang="en-GB" sz="3300" dirty="0" smtClean="0"/>
          </a:p>
          <a:p>
            <a:r>
              <a:rPr lang="en-GB" sz="3300" b="1" dirty="0" smtClean="0"/>
              <a:t>Preclinical Testing</a:t>
            </a:r>
          </a:p>
          <a:p>
            <a:pPr marL="0" indent="0">
              <a:buNone/>
            </a:pPr>
            <a:r>
              <a:rPr lang="en-GB" sz="3300" b="1" dirty="0" smtClean="0">
                <a:solidFill>
                  <a:srgbClr val="FF0000"/>
                </a:solidFill>
              </a:rPr>
              <a:t>1</a:t>
            </a:r>
            <a:r>
              <a:rPr lang="en-GB" sz="3300" dirty="0" smtClean="0"/>
              <a:t> – testing on cells, tissues, and organs</a:t>
            </a:r>
          </a:p>
          <a:p>
            <a:pPr marL="0" indent="0">
              <a:buNone/>
            </a:pPr>
            <a:r>
              <a:rPr lang="en-GB" sz="3300" b="1" dirty="0" smtClean="0">
                <a:solidFill>
                  <a:srgbClr val="FFC000"/>
                </a:solidFill>
              </a:rPr>
              <a:t>2</a:t>
            </a:r>
            <a:r>
              <a:rPr lang="en-GB" sz="3300" dirty="0" smtClean="0"/>
              <a:t> – animal testing</a:t>
            </a:r>
          </a:p>
          <a:p>
            <a:pPr marL="0" indent="0">
              <a:buNone/>
            </a:pPr>
            <a:endParaRPr lang="en-GB" sz="3300" dirty="0" smtClean="0"/>
          </a:p>
          <a:p>
            <a:r>
              <a:rPr lang="en-GB" sz="3300" b="1" dirty="0" smtClean="0"/>
              <a:t>Clinical Trials</a:t>
            </a:r>
          </a:p>
          <a:p>
            <a:pPr marL="0" indent="0">
              <a:buNone/>
            </a:pPr>
            <a:r>
              <a:rPr lang="en-GB" sz="3300" b="1" dirty="0" smtClean="0">
                <a:solidFill>
                  <a:srgbClr val="00B050"/>
                </a:solidFill>
              </a:rPr>
              <a:t>3</a:t>
            </a:r>
            <a:r>
              <a:rPr lang="en-GB" sz="3300" dirty="0" smtClean="0"/>
              <a:t> – human testing (toxicity testing)</a:t>
            </a:r>
          </a:p>
          <a:p>
            <a:pPr marL="0" indent="0">
              <a:buNone/>
            </a:pPr>
            <a:r>
              <a:rPr lang="en-GB" sz="3300" b="1" dirty="0" smtClean="0">
                <a:solidFill>
                  <a:srgbClr val="0070C0"/>
                </a:solidFill>
              </a:rPr>
              <a:t>4</a:t>
            </a:r>
            <a:r>
              <a:rPr lang="en-GB" sz="3300" dirty="0" smtClean="0"/>
              <a:t> – larger clinical trials (efficacy and dosage testing)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://www.nature.com/polopoly_fs/7.4649.1337870861!/image/1.10713.jpg_gen/derivatives/landscape_300/1.107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9856" y="2712643"/>
            <a:ext cx="3343944" cy="2184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61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8568"/>
            <a:ext cx="10515600" cy="1325563"/>
          </a:xfrm>
        </p:spPr>
        <p:txBody>
          <a:bodyPr/>
          <a:lstStyle/>
          <a:p>
            <a:r>
              <a:rPr lang="en-GB" dirty="0" smtClean="0"/>
              <a:t>Clinical Trials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4131"/>
            <a:ext cx="10515600" cy="4482578"/>
          </a:xfrm>
        </p:spPr>
        <p:txBody>
          <a:bodyPr>
            <a:normAutofit/>
          </a:bodyPr>
          <a:lstStyle/>
          <a:p>
            <a:r>
              <a:rPr lang="en-GB" dirty="0" smtClean="0"/>
              <a:t>After animal testing demonstrates that the drug should be safe for humans, extensive clinical trials test the </a:t>
            </a:r>
            <a:r>
              <a:rPr lang="en-GB" b="1" dirty="0" smtClean="0">
                <a:solidFill>
                  <a:srgbClr val="FF0000"/>
                </a:solidFill>
              </a:rPr>
              <a:t>toxicity</a:t>
            </a:r>
            <a:r>
              <a:rPr lang="en-GB" dirty="0" smtClean="0"/>
              <a:t>,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efficacy</a:t>
            </a:r>
            <a:r>
              <a:rPr lang="en-GB" dirty="0" smtClean="0"/>
              <a:t>, and </a:t>
            </a:r>
            <a:r>
              <a:rPr lang="en-GB" b="1" dirty="0" smtClean="0">
                <a:solidFill>
                  <a:srgbClr val="00B050"/>
                </a:solidFill>
              </a:rPr>
              <a:t>dose</a:t>
            </a:r>
            <a:r>
              <a:rPr lang="en-GB" dirty="0" smtClean="0"/>
              <a:t> in that order.</a:t>
            </a:r>
          </a:p>
          <a:p>
            <a:endParaRPr lang="en-GB" dirty="0"/>
          </a:p>
          <a:p>
            <a:r>
              <a:rPr lang="en-GB" b="1" dirty="0" smtClean="0">
                <a:solidFill>
                  <a:srgbClr val="FF0000"/>
                </a:solidFill>
              </a:rPr>
              <a:t>Step 1</a:t>
            </a:r>
            <a:r>
              <a:rPr lang="en-GB" dirty="0" smtClean="0"/>
              <a:t> – small group of </a:t>
            </a:r>
            <a:r>
              <a:rPr lang="en-GB" b="1" dirty="0" smtClean="0">
                <a:solidFill>
                  <a:srgbClr val="FF0000"/>
                </a:solidFill>
              </a:rPr>
              <a:t>healthy volunteers </a:t>
            </a:r>
            <a:r>
              <a:rPr lang="en-GB" dirty="0" smtClean="0"/>
              <a:t>are given very </a:t>
            </a:r>
            <a:r>
              <a:rPr lang="en-GB" b="1" dirty="0" smtClean="0">
                <a:solidFill>
                  <a:srgbClr val="FF0000"/>
                </a:solidFill>
              </a:rPr>
              <a:t>low doses </a:t>
            </a:r>
            <a:r>
              <a:rPr lang="en-GB" dirty="0" smtClean="0"/>
              <a:t>of the drug to test for side effects (</a:t>
            </a:r>
            <a:r>
              <a:rPr lang="en-GB" b="1" dirty="0" smtClean="0">
                <a:solidFill>
                  <a:srgbClr val="FF0000"/>
                </a:solidFill>
              </a:rPr>
              <a:t>toxicity testing</a:t>
            </a:r>
            <a:r>
              <a:rPr lang="en-GB" dirty="0" smtClean="0"/>
              <a:t>)</a:t>
            </a:r>
          </a:p>
          <a:p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Step 2</a:t>
            </a:r>
            <a:r>
              <a:rPr lang="en-GB" dirty="0" smtClean="0"/>
              <a:t> – then it is tested on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patients with the disease </a:t>
            </a:r>
            <a:r>
              <a:rPr lang="en-GB" dirty="0" smtClean="0"/>
              <a:t>to see if it treats the disease (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efficacy testing</a:t>
            </a:r>
            <a:r>
              <a:rPr lang="en-GB" dirty="0" smtClean="0"/>
              <a:t>)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Step 3</a:t>
            </a:r>
            <a:r>
              <a:rPr lang="en-GB" dirty="0" smtClean="0"/>
              <a:t> – if it seems safe and effective larger clinical trials are used to determine the optimal </a:t>
            </a:r>
            <a:r>
              <a:rPr lang="en-GB" b="1" dirty="0" smtClean="0">
                <a:solidFill>
                  <a:srgbClr val="00B050"/>
                </a:solidFill>
              </a:rPr>
              <a:t>dose</a:t>
            </a:r>
            <a:r>
              <a:rPr lang="en-GB" dirty="0" smtClean="0"/>
              <a:t> of the drug to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85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0953"/>
            <a:ext cx="10515600" cy="1325563"/>
          </a:xfrm>
        </p:spPr>
        <p:txBody>
          <a:bodyPr/>
          <a:lstStyle/>
          <a:p>
            <a:r>
              <a:rPr lang="en-GB" dirty="0" smtClean="0"/>
              <a:t>Carrying Out Clinical Trials: Double Blind Trials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9092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In order to make it a fair test some patients are given a placebo to rule out the </a:t>
            </a:r>
            <a:r>
              <a:rPr lang="en-GB" b="1" dirty="0" smtClean="0">
                <a:solidFill>
                  <a:srgbClr val="FF0000"/>
                </a:solidFill>
              </a:rPr>
              <a:t>psychological effect </a:t>
            </a:r>
            <a:r>
              <a:rPr lang="en-GB" dirty="0" smtClean="0"/>
              <a:t>of taking a new drug.</a:t>
            </a:r>
          </a:p>
          <a:p>
            <a:endParaRPr lang="en-GB" dirty="0"/>
          </a:p>
          <a:p>
            <a:r>
              <a:rPr lang="en-GB" b="1" dirty="0" smtClean="0">
                <a:solidFill>
                  <a:srgbClr val="FF0000"/>
                </a:solidFill>
              </a:rPr>
              <a:t>Placebo</a:t>
            </a:r>
            <a:r>
              <a:rPr lang="en-GB" dirty="0" smtClean="0"/>
              <a:t> = </a:t>
            </a:r>
            <a:r>
              <a:rPr lang="en-US" dirty="0"/>
              <a:t>a substance that has no therapeutic effect, used as a control in testing new </a:t>
            </a:r>
            <a:r>
              <a:rPr lang="en-US" dirty="0" smtClean="0"/>
              <a:t>drugs</a:t>
            </a:r>
          </a:p>
          <a:p>
            <a:endParaRPr lang="en-GB" dirty="0"/>
          </a:p>
          <a:p>
            <a:r>
              <a:rPr lang="en-GB" dirty="0" smtClean="0"/>
              <a:t>The placebo may contain no drugs at all or the treatment that the patient was already receiving. Patient given the placebo are considered the </a:t>
            </a:r>
            <a:r>
              <a:rPr lang="en-GB" b="1" dirty="0" smtClean="0">
                <a:solidFill>
                  <a:srgbClr val="FF0000"/>
                </a:solidFill>
              </a:rPr>
              <a:t>control group</a:t>
            </a:r>
            <a:r>
              <a:rPr lang="en-GB" dirty="0" smtClean="0"/>
              <a:t>, the group used as a </a:t>
            </a:r>
            <a:r>
              <a:rPr lang="en-GB" b="1" dirty="0" smtClean="0">
                <a:solidFill>
                  <a:srgbClr val="FF0000"/>
                </a:solidFill>
              </a:rPr>
              <a:t>comparison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It is called a </a:t>
            </a:r>
            <a:r>
              <a:rPr lang="en-GB" b="1" dirty="0" smtClean="0">
                <a:solidFill>
                  <a:srgbClr val="FF0000"/>
                </a:solidFill>
              </a:rPr>
              <a:t>double blind trial</a:t>
            </a:r>
            <a:r>
              <a:rPr lang="en-GB" dirty="0" smtClean="0"/>
              <a:t> because both the doctors and the patients </a:t>
            </a:r>
            <a:r>
              <a:rPr lang="en-GB" b="1" dirty="0" smtClean="0">
                <a:solidFill>
                  <a:srgbClr val="FF0000"/>
                </a:solidFill>
              </a:rPr>
              <a:t>DO NOT </a:t>
            </a:r>
            <a:r>
              <a:rPr lang="en-GB" dirty="0" smtClean="0"/>
              <a:t>know who is given the placebo and who is given the new drug. Only the scientists carrying out the study know.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92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Starter: Discovery of Penicillin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068098" cy="435133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Read the story of the discovery of penicillin and answer the questions on the worksheet.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1808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medicines do we take when we are ill?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Think of as many different medicines as you can.</a:t>
            </a:r>
          </a:p>
          <a:p>
            <a:r>
              <a:rPr lang="en-GB" sz="3600" dirty="0" smtClean="0"/>
              <a:t>What do these medicines do?</a:t>
            </a:r>
          </a:p>
          <a:p>
            <a:r>
              <a:rPr lang="en-GB" sz="3600" dirty="0" smtClean="0"/>
              <a:t>How do they help you when you are ill?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4791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Vocab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Write a summary paragraph including all of the following terms.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Antibiotics</a:t>
            </a:r>
          </a:p>
          <a:p>
            <a:r>
              <a:rPr lang="en-GB" sz="3200" dirty="0" smtClean="0"/>
              <a:t>Painkillers</a:t>
            </a:r>
            <a:endParaRPr lang="en-GB" sz="3200" dirty="0" smtClean="0"/>
          </a:p>
          <a:p>
            <a:r>
              <a:rPr lang="en-GB" sz="3200" dirty="0" smtClean="0"/>
              <a:t>Aspirin</a:t>
            </a:r>
          </a:p>
          <a:p>
            <a:r>
              <a:rPr lang="en-GB" sz="3200" dirty="0" smtClean="0"/>
              <a:t>Penicillin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363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767" y="365125"/>
            <a:ext cx="11357033" cy="1325563"/>
          </a:xfrm>
        </p:spPr>
        <p:txBody>
          <a:bodyPr/>
          <a:lstStyle/>
          <a:p>
            <a:r>
              <a:rPr lang="en-GB" dirty="0" smtClean="0"/>
              <a:t>Most common medicines do not treat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983670"/>
            <a:ext cx="7944556" cy="4351338"/>
          </a:xfrm>
        </p:spPr>
        <p:txBody>
          <a:bodyPr>
            <a:normAutofit/>
          </a:bodyPr>
          <a:lstStyle/>
          <a:p>
            <a:r>
              <a:rPr lang="en-GB" sz="3200" dirty="0" smtClean="0"/>
              <a:t>Medicines like paracetamol (pain killers) treat the </a:t>
            </a:r>
            <a:r>
              <a:rPr lang="en-GB" sz="3200" dirty="0" smtClean="0">
                <a:solidFill>
                  <a:srgbClr val="FF0000"/>
                </a:solidFill>
              </a:rPr>
              <a:t>symptoms</a:t>
            </a:r>
            <a:r>
              <a:rPr lang="en-GB" sz="3200" dirty="0" smtClean="0"/>
              <a:t> of the disease and help you to feel better when you are ill with common illnesses like cold or flu.</a:t>
            </a:r>
          </a:p>
          <a:p>
            <a:endParaRPr lang="en-GB" sz="3200" dirty="0"/>
          </a:p>
          <a:p>
            <a:r>
              <a:rPr lang="en-GB" sz="3200" b="1" dirty="0" smtClean="0">
                <a:solidFill>
                  <a:srgbClr val="FF0000"/>
                </a:solidFill>
              </a:rPr>
              <a:t>HOWEVER</a:t>
            </a:r>
            <a:r>
              <a:rPr lang="en-GB" sz="3200" dirty="0" smtClean="0"/>
              <a:t>, they do </a:t>
            </a:r>
            <a:r>
              <a:rPr lang="en-GB" sz="3200" b="1" dirty="0" smtClean="0">
                <a:solidFill>
                  <a:srgbClr val="FF0000"/>
                </a:solidFill>
              </a:rPr>
              <a:t>NOT</a:t>
            </a:r>
            <a:r>
              <a:rPr lang="en-GB" sz="3200" dirty="0" smtClean="0"/>
              <a:t> treat the </a:t>
            </a:r>
            <a:r>
              <a:rPr lang="en-GB" sz="3200" dirty="0" smtClean="0">
                <a:solidFill>
                  <a:srgbClr val="FF0000"/>
                </a:solidFill>
              </a:rPr>
              <a:t>pathogen</a:t>
            </a:r>
            <a:r>
              <a:rPr lang="en-GB" sz="3200" dirty="0" smtClean="0"/>
              <a:t>.</a:t>
            </a:r>
          </a:p>
          <a:p>
            <a:r>
              <a:rPr lang="en-GB" sz="3200" dirty="0" smtClean="0"/>
              <a:t>Your </a:t>
            </a:r>
            <a:r>
              <a:rPr lang="en-GB" sz="3200" dirty="0" smtClean="0">
                <a:solidFill>
                  <a:srgbClr val="FF0000"/>
                </a:solidFill>
              </a:rPr>
              <a:t>immune system </a:t>
            </a:r>
            <a:r>
              <a:rPr lang="en-GB" sz="3200" dirty="0" smtClean="0"/>
              <a:t>has to overcome the infection on it’s own.</a:t>
            </a:r>
            <a:endParaRPr lang="en-US" sz="3200" dirty="0"/>
          </a:p>
        </p:txBody>
      </p:sp>
      <p:pic>
        <p:nvPicPr>
          <p:cNvPr id="1026" name="Picture 2" descr="http://www.drgamber.com/wp-content/uploads/2013/11/Headache-Carto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733" y="2189718"/>
            <a:ext cx="2903667" cy="2901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65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Antibiotics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930" y="1690688"/>
            <a:ext cx="6577266" cy="4351338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Antibiotic</a:t>
            </a:r>
            <a:r>
              <a:rPr lang="en-GB" sz="3200" dirty="0" smtClean="0"/>
              <a:t> = drug used to kill bacteria</a:t>
            </a:r>
          </a:p>
          <a:p>
            <a:endParaRPr lang="en-GB" sz="900" dirty="0"/>
          </a:p>
          <a:p>
            <a:r>
              <a:rPr lang="en-GB" sz="3200" dirty="0" smtClean="0"/>
              <a:t>The development of antibiotic drugs like penicillin was able to cure many bacterial infections that would have killed millions of people.</a:t>
            </a:r>
          </a:p>
          <a:p>
            <a:endParaRPr lang="en-GB" sz="900" dirty="0"/>
          </a:p>
          <a:p>
            <a:r>
              <a:rPr lang="en-GB" sz="3200" dirty="0" smtClean="0"/>
              <a:t>Antibiotics damage </a:t>
            </a:r>
            <a:r>
              <a:rPr lang="en-GB" sz="3200" dirty="0" smtClean="0">
                <a:solidFill>
                  <a:srgbClr val="FF0000"/>
                </a:solidFill>
              </a:rPr>
              <a:t>bacterial cells </a:t>
            </a:r>
            <a:r>
              <a:rPr lang="en-GB" sz="3200" dirty="0" smtClean="0"/>
              <a:t>but do not harm human cells.</a:t>
            </a:r>
          </a:p>
          <a:p>
            <a:endParaRPr lang="en-GB" sz="3200" dirty="0"/>
          </a:p>
        </p:txBody>
      </p:sp>
      <p:pic>
        <p:nvPicPr>
          <p:cNvPr id="2050" name="Picture 2" descr="http://scienceaid.co.uk/biology/micro/images/penicill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519" y="815077"/>
            <a:ext cx="36195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7797338" y="3752166"/>
            <a:ext cx="408986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</a:rPr>
              <a:t>There are general antibiotics that treat many types and specific antibiotics that are used to treat specific bacterial infections.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54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268" y="208392"/>
            <a:ext cx="10971415" cy="1325563"/>
          </a:xfrm>
        </p:spPr>
        <p:txBody>
          <a:bodyPr/>
          <a:lstStyle/>
          <a:p>
            <a:r>
              <a:rPr lang="en-GB" dirty="0" smtClean="0"/>
              <a:t>Why are viruses more difficult to treat?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117" y="1442681"/>
            <a:ext cx="8023116" cy="4755803"/>
          </a:xfrm>
        </p:spPr>
        <p:txBody>
          <a:bodyPr>
            <a:noAutofit/>
          </a:bodyPr>
          <a:lstStyle/>
          <a:p>
            <a:r>
              <a:rPr lang="en-GB" sz="3200" dirty="0" smtClean="0"/>
              <a:t>Antibiotics have </a:t>
            </a:r>
            <a:r>
              <a:rPr lang="en-GB" sz="3200" b="1" dirty="0" smtClean="0">
                <a:solidFill>
                  <a:srgbClr val="FF0000"/>
                </a:solidFill>
              </a:rPr>
              <a:t>no effect </a:t>
            </a:r>
            <a:r>
              <a:rPr lang="en-GB" sz="3200" dirty="0" smtClean="0"/>
              <a:t>on viruses.</a:t>
            </a:r>
          </a:p>
          <a:p>
            <a:endParaRPr lang="en-GB" sz="1000" dirty="0"/>
          </a:p>
          <a:p>
            <a:r>
              <a:rPr lang="en-GB" sz="3200" dirty="0" smtClean="0"/>
              <a:t>Viruses reproduce </a:t>
            </a:r>
            <a:r>
              <a:rPr lang="en-GB" sz="3200" b="1" dirty="0" smtClean="0">
                <a:solidFill>
                  <a:srgbClr val="FF0000"/>
                </a:solidFill>
              </a:rPr>
              <a:t>inside human cells</a:t>
            </a:r>
            <a:r>
              <a:rPr lang="en-GB" sz="3200" dirty="0" smtClean="0"/>
              <a:t>.</a:t>
            </a:r>
          </a:p>
          <a:p>
            <a:endParaRPr lang="en-GB" sz="1000" dirty="0"/>
          </a:p>
          <a:p>
            <a:r>
              <a:rPr lang="en-GB" sz="3200" b="1" dirty="0" smtClean="0">
                <a:solidFill>
                  <a:srgbClr val="FF0000"/>
                </a:solidFill>
              </a:rPr>
              <a:t>Since they are inside the body’s cells, it is very difficult to develop drugs that kill the virus without harming human cells.</a:t>
            </a:r>
          </a:p>
          <a:p>
            <a:endParaRPr lang="en-GB" sz="1000" dirty="0"/>
          </a:p>
          <a:p>
            <a:r>
              <a:rPr lang="en-GB" sz="3200" b="1" dirty="0" smtClean="0">
                <a:solidFill>
                  <a:srgbClr val="FF0000"/>
                </a:solidFill>
              </a:rPr>
              <a:t>Antivirals</a:t>
            </a:r>
            <a:r>
              <a:rPr lang="en-GB" sz="3200" dirty="0" smtClean="0"/>
              <a:t> do exist to treat viral infections.</a:t>
            </a:r>
          </a:p>
          <a:p>
            <a:r>
              <a:rPr lang="en-GB" sz="3200" dirty="0" smtClean="0"/>
              <a:t>They disrupts the virus’ function in some way but unlike antibiotics do not kill it directly.</a:t>
            </a:r>
            <a:endParaRPr lang="en-US" sz="3200" dirty="0"/>
          </a:p>
        </p:txBody>
      </p:sp>
      <p:pic>
        <p:nvPicPr>
          <p:cNvPr id="3076" name="Picture 4" descr="http://www.humanillnesses.com/images/hdc_0001_0001_0_img00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075" y="2119665"/>
            <a:ext cx="2600325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Antibiotic Resistant Bacteria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Video: Antibiotic Resistant Bacteria</a:t>
            </a:r>
            <a:endParaRPr lang="en-US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Watch the video and answer the following questions: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property allow bacteria to adapt to new conditions?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does antibiotic resistant bacteria develop?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human actions caused this to happen?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can you prevent forming and spreading antibiotic resistant bacteria?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23" y="2754167"/>
            <a:ext cx="685177" cy="68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94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941" y="457199"/>
            <a:ext cx="11766177" cy="623943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property allow bacteria to adapt to new conditions?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Reproduce quickly, many mutations in DNA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does antibiotic resistant bacteria develop?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Antibiotics kill off weak bacteria, small percentage of bacteria contain a mutation that makes it resistant to the bacteria. With no other bacteria to compete with them the antibiotic resistance bacteria flourish.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human actions caused this to happen?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Doctors using antibiotics for minor infections, antibiotics used on livestock, overusing antibacterial products kill weakest bacteria and allow antibiotic resistant bacteria to develop.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can you prevent forming and spreading antibiotic resistant bacteria?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Don’t overuse antibacterial products. Doctors should not unnecessarily prescribe antibiotics. Follow doctors instructions if given antibiotics for a specific bacterial infection. Maintain </a:t>
            </a:r>
            <a:r>
              <a:rPr lang="en-GB" dirty="0">
                <a:solidFill>
                  <a:srgbClr val="FF0000"/>
                </a:solidFill>
              </a:rPr>
              <a:t>g</a:t>
            </a:r>
            <a:r>
              <a:rPr lang="en-GB" dirty="0" smtClean="0">
                <a:solidFill>
                  <a:srgbClr val="FF0000"/>
                </a:solidFill>
              </a:rPr>
              <a:t>ood hygiene, wash hands with soap and water.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00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966</Words>
  <Application>Microsoft Office PowerPoint</Application>
  <PresentationFormat>Custom</PresentationFormat>
  <Paragraphs>108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Treating Disease</vt:lpstr>
      <vt:lpstr>Starter: Discovery of Penicillin</vt:lpstr>
      <vt:lpstr>What medicines do we take when we are ill?</vt:lpstr>
      <vt:lpstr>Vocab</vt:lpstr>
      <vt:lpstr>Most common medicines do not treat disease</vt:lpstr>
      <vt:lpstr>Antibiotics</vt:lpstr>
      <vt:lpstr>Why are viruses more difficult to treat?</vt:lpstr>
      <vt:lpstr>Antibiotic Resistant Bacteria</vt:lpstr>
      <vt:lpstr>PowerPoint Presentation</vt:lpstr>
      <vt:lpstr>PowerPoint Presentation</vt:lpstr>
      <vt:lpstr>Natural selection leads to the development of antibiotic resistant bacteria</vt:lpstr>
      <vt:lpstr>Development of New Drugs</vt:lpstr>
      <vt:lpstr>Development of New Drugs</vt:lpstr>
      <vt:lpstr>Testing New Drugs</vt:lpstr>
      <vt:lpstr>Testing New Drugs</vt:lpstr>
      <vt:lpstr>Clinical Trials</vt:lpstr>
      <vt:lpstr>Carrying Out Clinical Trials: Double Blind Trials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L4: Treating Disease</dc:title>
  <dc:creator>Jessica Luu</dc:creator>
  <cp:lastModifiedBy>User1</cp:lastModifiedBy>
  <cp:revision>32</cp:revision>
  <dcterms:created xsi:type="dcterms:W3CDTF">2015-11-01T10:58:27Z</dcterms:created>
  <dcterms:modified xsi:type="dcterms:W3CDTF">2017-02-02T10:25:20Z</dcterms:modified>
</cp:coreProperties>
</file>