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D0CF7-48F2-4260-A6CD-4BA9E78FB30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D33E-8BAF-4494-978F-B19833DA6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D0CF7-48F2-4260-A6CD-4BA9E78FB30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D33E-8BAF-4494-978F-B19833DA6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9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D0CF7-48F2-4260-A6CD-4BA9E78FB30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D33E-8BAF-4494-978F-B19833DA6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7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D0CF7-48F2-4260-A6CD-4BA9E78FB30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D33E-8BAF-4494-978F-B19833DA6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57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D0CF7-48F2-4260-A6CD-4BA9E78FB30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D33E-8BAF-4494-978F-B19833DA6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D0CF7-48F2-4260-A6CD-4BA9E78FB30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D33E-8BAF-4494-978F-B19833DA6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42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D0CF7-48F2-4260-A6CD-4BA9E78FB30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D33E-8BAF-4494-978F-B19833DA6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7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D0CF7-48F2-4260-A6CD-4BA9E78FB30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D33E-8BAF-4494-978F-B19833DA6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1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D0CF7-48F2-4260-A6CD-4BA9E78FB30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D33E-8BAF-4494-978F-B19833DA6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1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D0CF7-48F2-4260-A6CD-4BA9E78FB30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D33E-8BAF-4494-978F-B19833DA6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0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D0CF7-48F2-4260-A6CD-4BA9E78FB30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D33E-8BAF-4494-978F-B19833DA6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6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D0CF7-48F2-4260-A6CD-4BA9E78FB30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5D33E-8BAF-4494-978F-B19833DA6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L4: Effect of pH on Amylase Rate of Reaction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Required Practical 4</a:t>
            </a:r>
            <a:r>
              <a:rPr lang="en-US" dirty="0"/>
              <a:t>: Investigate the effect of pH on the rate of an enzyme controlled reaction.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855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Required Practical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We are going to investigate the effect of pH on the enzyme action of amylase.</a:t>
            </a:r>
          </a:p>
          <a:p>
            <a:endParaRPr lang="en-US" sz="3200" dirty="0"/>
          </a:p>
          <a:p>
            <a:r>
              <a:rPr lang="en-US" sz="3200" dirty="0"/>
              <a:t>What does amylase digest?</a:t>
            </a:r>
          </a:p>
          <a:p>
            <a:r>
              <a:rPr lang="en-US" sz="3200" dirty="0"/>
              <a:t>How do we test for starch?</a:t>
            </a:r>
          </a:p>
          <a:p>
            <a:r>
              <a:rPr lang="en-US" sz="3200" dirty="0"/>
              <a:t>How will we test whether pH has an effect on enzyme function?</a:t>
            </a:r>
          </a:p>
          <a:p>
            <a:r>
              <a:rPr lang="en-US" sz="3200" dirty="0"/>
              <a:t>How will you compare the rates of the reaction?</a:t>
            </a:r>
          </a:p>
        </p:txBody>
      </p:sp>
    </p:spTree>
    <p:extLst>
      <p:ext uri="{BB962C8B-B14F-4D97-AF65-F5344CB8AC3E}">
        <p14:creationId xmlns:p14="http://schemas.microsoft.com/office/powerpoint/2010/main" val="44049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Required Practical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Amylase</a:t>
            </a:r>
            <a:r>
              <a:rPr lang="en-US" sz="3200" dirty="0"/>
              <a:t> breaks down </a:t>
            </a:r>
            <a:r>
              <a:rPr lang="en-US" sz="3200" b="1" dirty="0">
                <a:solidFill>
                  <a:srgbClr val="FF0000"/>
                </a:solidFill>
              </a:rPr>
              <a:t>starch</a:t>
            </a:r>
            <a:r>
              <a:rPr lang="en-US" sz="3200" dirty="0"/>
              <a:t> into </a:t>
            </a:r>
            <a:r>
              <a:rPr lang="en-US" sz="3200" b="1" dirty="0">
                <a:solidFill>
                  <a:srgbClr val="FF0000"/>
                </a:solidFill>
              </a:rPr>
              <a:t>glucose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r>
              <a:rPr lang="en-US" sz="3200" dirty="0"/>
              <a:t>We can </a:t>
            </a:r>
            <a:r>
              <a:rPr lang="en-US" sz="3200" b="1" dirty="0">
                <a:solidFill>
                  <a:srgbClr val="FF0000"/>
                </a:solidFill>
              </a:rPr>
              <a:t>test for starch </a:t>
            </a:r>
            <a:r>
              <a:rPr lang="en-US" sz="3200" dirty="0"/>
              <a:t>using </a:t>
            </a:r>
            <a:r>
              <a:rPr lang="en-US" sz="3200" b="1" dirty="0">
                <a:solidFill>
                  <a:srgbClr val="FF0000"/>
                </a:solidFill>
              </a:rPr>
              <a:t>iodine solution</a:t>
            </a:r>
            <a:r>
              <a:rPr lang="en-US" sz="3200" dirty="0"/>
              <a:t> (turns blue/black if starch is present).</a:t>
            </a:r>
          </a:p>
          <a:p>
            <a:endParaRPr lang="en-US" sz="3200" dirty="0"/>
          </a:p>
          <a:p>
            <a:r>
              <a:rPr lang="en-US" sz="3200" dirty="0"/>
              <a:t>We will </a:t>
            </a:r>
            <a:r>
              <a:rPr lang="en-US" sz="3200" b="1" dirty="0">
                <a:solidFill>
                  <a:srgbClr val="FF0000"/>
                </a:solidFill>
              </a:rPr>
              <a:t>time</a:t>
            </a:r>
            <a:r>
              <a:rPr lang="en-US" sz="3200" dirty="0"/>
              <a:t> how long it takes for the starch to be </a:t>
            </a:r>
            <a:r>
              <a:rPr lang="en-US" sz="3200" b="1" dirty="0">
                <a:solidFill>
                  <a:srgbClr val="FF0000"/>
                </a:solidFill>
              </a:rPr>
              <a:t>completely digested </a:t>
            </a:r>
            <a:r>
              <a:rPr lang="en-US" sz="3200" dirty="0"/>
              <a:t>by the amylase under </a:t>
            </a:r>
            <a:r>
              <a:rPr lang="en-US" sz="3200" b="1" dirty="0">
                <a:solidFill>
                  <a:srgbClr val="FF0000"/>
                </a:solidFill>
              </a:rPr>
              <a:t>different pH </a:t>
            </a:r>
            <a:r>
              <a:rPr lang="en-US" sz="3200" dirty="0"/>
              <a:t>conditions. The longer the time, the slower the rate.</a:t>
            </a:r>
          </a:p>
        </p:txBody>
      </p:sp>
    </p:spTree>
    <p:extLst>
      <p:ext uri="{BB962C8B-B14F-4D97-AF65-F5344CB8AC3E}">
        <p14:creationId xmlns:p14="http://schemas.microsoft.com/office/powerpoint/2010/main" val="3430610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pH on Amylase Rate of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Purpose: We are going to investigate how pH effects the rate of amylase catalysed break down of starch.</a:t>
            </a:r>
          </a:p>
          <a:p>
            <a:endParaRPr lang="en-US" dirty="0"/>
          </a:p>
          <a:p>
            <a:r>
              <a:rPr lang="en-US" dirty="0"/>
              <a:t>Hypothesis:</a:t>
            </a:r>
          </a:p>
          <a:p>
            <a:endParaRPr lang="en-US" dirty="0"/>
          </a:p>
          <a:p>
            <a:r>
              <a:rPr lang="en-US" dirty="0"/>
              <a:t>Independent variable (we change) – </a:t>
            </a:r>
          </a:p>
          <a:p>
            <a:r>
              <a:rPr lang="en-US" dirty="0"/>
              <a:t>Dependent variable (we measure) – </a:t>
            </a:r>
          </a:p>
          <a:p>
            <a:r>
              <a:rPr lang="en-US" dirty="0"/>
              <a:t>Control variables (fair test) – </a:t>
            </a:r>
          </a:p>
        </p:txBody>
      </p:sp>
    </p:spTree>
    <p:extLst>
      <p:ext uri="{BB962C8B-B14F-4D97-AF65-F5344CB8AC3E}">
        <p14:creationId xmlns:p14="http://schemas.microsoft.com/office/powerpoint/2010/main" val="569267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pH on Amylase Rate of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Purpose: We are going to investigate how pH effects the rate of amylase catalysed break down of starch.</a:t>
            </a:r>
          </a:p>
          <a:p>
            <a:endParaRPr lang="en-US" dirty="0"/>
          </a:p>
          <a:p>
            <a:r>
              <a:rPr lang="en-US" dirty="0"/>
              <a:t>Hypothesis: make a prediction</a:t>
            </a:r>
          </a:p>
          <a:p>
            <a:endParaRPr lang="en-US" dirty="0"/>
          </a:p>
          <a:p>
            <a:r>
              <a:rPr lang="en-US" dirty="0"/>
              <a:t>Independent variable (we change) – pH</a:t>
            </a:r>
          </a:p>
          <a:p>
            <a:r>
              <a:rPr lang="en-US" dirty="0"/>
              <a:t>Dependent variable (we measure) – the rate (measure time taken to fully break down starch)</a:t>
            </a:r>
          </a:p>
          <a:p>
            <a:r>
              <a:rPr lang="en-US" dirty="0"/>
              <a:t>Control variables (fair test) – amount of starch, amount of amylase, temperature</a:t>
            </a:r>
          </a:p>
        </p:txBody>
      </p:sp>
    </p:spTree>
    <p:extLst>
      <p:ext uri="{BB962C8B-B14F-4D97-AF65-F5344CB8AC3E}">
        <p14:creationId xmlns:p14="http://schemas.microsoft.com/office/powerpoint/2010/main" val="3897734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Plot a graph of your results from the practical.</a:t>
            </a:r>
          </a:p>
          <a:p>
            <a:r>
              <a:rPr lang="en-US" dirty="0"/>
              <a:t>Write a one paragraph conclusion.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295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288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L4: Effect of pH on Amylase Rate of Reaction</vt:lpstr>
      <vt:lpstr>Required Practical 4</vt:lpstr>
      <vt:lpstr>Required Practical 4</vt:lpstr>
      <vt:lpstr>Effect of pH on Amylase Rate of Reaction</vt:lpstr>
      <vt:lpstr>Effect of pH on Amylase Rate of Reaction</vt:lpstr>
      <vt:lpstr>Homework: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L4: Effect of pH on Amylase</dc:title>
  <dc:creator>Penguizaur</dc:creator>
  <cp:lastModifiedBy>Penguizaur</cp:lastModifiedBy>
  <cp:revision>6</cp:revision>
  <dcterms:created xsi:type="dcterms:W3CDTF">2016-10-13T12:15:07Z</dcterms:created>
  <dcterms:modified xsi:type="dcterms:W3CDTF">2016-10-13T12:27:13Z</dcterms:modified>
</cp:coreProperties>
</file>