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52" y="-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88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5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8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8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31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54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7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72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01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38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64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D6FE-E047-47FF-B4CC-F84D7DBFE8AD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664-8491-465B-AA87-AAF99D714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10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L6: Plant Tissues and Organs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main plant organs; flowers, leaves, stem, and roots.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structure and function of plant tissues: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Epidermal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Palisade mesophyll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Spongy mesophyll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Xylem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Phloem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dirty="0" smtClean="0"/>
              <a:t>Meristem</a:t>
            </a:r>
          </a:p>
          <a:p>
            <a:pPr marL="914400" lvl="1" indent="-514350"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78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 result for xylem and phloem in leaf diagram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940"/>
            <a:ext cx="5976664" cy="37444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7668344" y="1124744"/>
            <a:ext cx="1224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Waxy cuticle</a:t>
            </a:r>
            <a:endParaRPr lang="en-GB" sz="28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7092280" y="1556792"/>
            <a:ext cx="756084" cy="31503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496" y="1610797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Upper Epidermis</a:t>
            </a:r>
            <a:endParaRPr lang="en-GB" sz="2800" dirty="0"/>
          </a:p>
        </p:txBody>
      </p:sp>
      <p:sp>
        <p:nvSpPr>
          <p:cNvPr id="8" name="Left Bracket 7"/>
          <p:cNvSpPr/>
          <p:nvPr/>
        </p:nvSpPr>
        <p:spPr>
          <a:xfrm>
            <a:off x="1691680" y="1844824"/>
            <a:ext cx="144016" cy="620945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5496" y="4563249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Lower Epidermis</a:t>
            </a:r>
            <a:endParaRPr lang="en-GB" sz="2800" dirty="0"/>
          </a:p>
        </p:txBody>
      </p:sp>
      <p:sp>
        <p:nvSpPr>
          <p:cNvPr id="10" name="Left Bracket 9"/>
          <p:cNvSpPr/>
          <p:nvPr/>
        </p:nvSpPr>
        <p:spPr>
          <a:xfrm>
            <a:off x="1668860" y="4797152"/>
            <a:ext cx="144016" cy="576188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306320" y="2240002"/>
            <a:ext cx="1874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Palisade Mesophyll</a:t>
            </a:r>
            <a:endParaRPr lang="en-GB" sz="2800" dirty="0"/>
          </a:p>
        </p:txBody>
      </p:sp>
      <p:sp>
        <p:nvSpPr>
          <p:cNvPr id="13" name="Left Bracket 12"/>
          <p:cNvSpPr/>
          <p:nvPr/>
        </p:nvSpPr>
        <p:spPr>
          <a:xfrm flipH="1" flipV="1">
            <a:off x="7308304" y="2348880"/>
            <a:ext cx="87610" cy="800348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7306320" y="3501008"/>
            <a:ext cx="18741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Spongy</a:t>
            </a:r>
          </a:p>
          <a:p>
            <a:pPr algn="ctr"/>
            <a:r>
              <a:rPr lang="en-GB" sz="2800" dirty="0" smtClean="0"/>
              <a:t>Mesophyll</a:t>
            </a:r>
            <a:endParaRPr lang="en-GB" sz="2800" dirty="0"/>
          </a:p>
        </p:txBody>
      </p:sp>
      <p:sp>
        <p:nvSpPr>
          <p:cNvPr id="15" name="Left Bracket 14"/>
          <p:cNvSpPr/>
          <p:nvPr/>
        </p:nvSpPr>
        <p:spPr>
          <a:xfrm flipH="1" flipV="1">
            <a:off x="7344308" y="3231836"/>
            <a:ext cx="87610" cy="1637323"/>
          </a:xfrm>
          <a:prstGeom prst="leftBracket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059832" y="600212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Stoma</a:t>
            </a:r>
            <a:endParaRPr lang="en-GB" sz="2800" dirty="0"/>
          </a:p>
        </p:txBody>
      </p:sp>
      <p:cxnSp>
        <p:nvCxnSpPr>
          <p:cNvPr id="17" name="Straight Arrow Connector 16"/>
          <p:cNvCxnSpPr>
            <a:stCxn id="16" idx="0"/>
          </p:cNvCxnSpPr>
          <p:nvPr/>
        </p:nvCxnSpPr>
        <p:spPr>
          <a:xfrm flipV="1">
            <a:off x="3671900" y="5040302"/>
            <a:ext cx="0" cy="96182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60032" y="566295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Guard Cell</a:t>
            </a:r>
            <a:endParaRPr lang="en-GB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4067944" y="5085246"/>
            <a:ext cx="864096" cy="728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275856" y="5085246"/>
            <a:ext cx="1656184" cy="728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31348" y="5232067"/>
            <a:ext cx="1224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Waxy cuticle</a:t>
            </a:r>
            <a:endParaRPr lang="en-GB" sz="28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216824" y="5347564"/>
            <a:ext cx="631540" cy="3615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79512" y="3338989"/>
            <a:ext cx="1224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Air Space</a:t>
            </a:r>
            <a:endParaRPr lang="en-GB" sz="28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043608" y="3671162"/>
            <a:ext cx="2016224" cy="30689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1043608" y="3671162"/>
            <a:ext cx="2376264" cy="98197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519772" y="332656"/>
            <a:ext cx="30963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Vascular Bundle</a:t>
            </a:r>
          </a:p>
          <a:p>
            <a:pPr algn="ctr"/>
            <a:r>
              <a:rPr lang="en-GB" sz="2800" dirty="0" smtClean="0"/>
              <a:t>(Xylem and Phloem)</a:t>
            </a:r>
            <a:endParaRPr lang="en-GB" sz="2800" dirty="0"/>
          </a:p>
        </p:txBody>
      </p:sp>
      <p:cxnSp>
        <p:nvCxnSpPr>
          <p:cNvPr id="41" name="Straight Arrow Connector 40"/>
          <p:cNvCxnSpPr>
            <a:stCxn id="40" idx="2"/>
          </p:cNvCxnSpPr>
          <p:nvPr/>
        </p:nvCxnSpPr>
        <p:spPr>
          <a:xfrm>
            <a:off x="4067944" y="1286763"/>
            <a:ext cx="1548172" cy="23506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681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 animBg="1"/>
      <p:bldP spid="9" grpId="0"/>
      <p:bldP spid="10" grpId="0" animBg="1"/>
      <p:bldP spid="12" grpId="0"/>
      <p:bldP spid="13" grpId="0" animBg="1"/>
      <p:bldP spid="14" grpId="0"/>
      <p:bldP spid="15" grpId="0" animBg="1"/>
      <p:bldP spid="16" grpId="0"/>
      <p:bldP spid="19" grpId="0"/>
      <p:bldP spid="27" grpId="0"/>
      <p:bldP spid="31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Gas Exchange in Plants</a:t>
            </a:r>
            <a:endParaRPr lang="en-GB" dirty="0"/>
          </a:p>
        </p:txBody>
      </p:sp>
      <p:pic>
        <p:nvPicPr>
          <p:cNvPr id="8200" name="Picture 8" descr="Image result for gas exchange in lea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80" y="1628800"/>
            <a:ext cx="7943850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97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Stoma (Stomata)</a:t>
            </a:r>
            <a:endParaRPr lang="en-GB" dirty="0"/>
          </a:p>
        </p:txBody>
      </p:sp>
      <p:pic>
        <p:nvPicPr>
          <p:cNvPr id="4" name="Picture 2" descr="Image result for stom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988840"/>
            <a:ext cx="4723984" cy="355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544" y="1780424"/>
            <a:ext cx="2952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solidFill>
                  <a:srgbClr val="00B050"/>
                </a:solidFill>
              </a:rPr>
              <a:t>Stomata</a:t>
            </a:r>
            <a:r>
              <a:rPr lang="en-GB" sz="3600" dirty="0" smtClean="0">
                <a:solidFill>
                  <a:srgbClr val="00B050"/>
                </a:solidFill>
              </a:rPr>
              <a:t> </a:t>
            </a:r>
            <a:r>
              <a:rPr lang="en-GB" sz="3600" dirty="0" smtClean="0"/>
              <a:t>are pores on the underside of the leaf.</a:t>
            </a:r>
          </a:p>
          <a:p>
            <a:pPr algn="ctr"/>
            <a:endParaRPr lang="en-GB" sz="3600" dirty="0"/>
          </a:p>
          <a:p>
            <a:pPr algn="ctr"/>
            <a:r>
              <a:rPr lang="en-GB" sz="3600" dirty="0" smtClean="0"/>
              <a:t>They regulate </a:t>
            </a:r>
            <a:r>
              <a:rPr lang="en-GB" sz="3600" b="1" dirty="0" smtClean="0">
                <a:solidFill>
                  <a:srgbClr val="00B050"/>
                </a:solidFill>
              </a:rPr>
              <a:t>gas exchange</a:t>
            </a:r>
            <a:r>
              <a:rPr lang="en-GB" sz="3600" dirty="0" smtClean="0"/>
              <a:t>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2298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70" y="557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Guard Cells</a:t>
            </a:r>
            <a:br>
              <a:rPr lang="en-GB" dirty="0" smtClean="0"/>
            </a:br>
            <a:r>
              <a:rPr lang="en-GB" sz="3100" dirty="0" smtClean="0"/>
              <a:t>Open and close stomata depending on the water content of the leaf</a:t>
            </a:r>
            <a:endParaRPr lang="en-GB" sz="3100" dirty="0"/>
          </a:p>
        </p:txBody>
      </p:sp>
      <p:pic>
        <p:nvPicPr>
          <p:cNvPr id="12290" name="Picture 2" descr="Image result for guard cell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46"/>
          <a:stretch/>
        </p:blipFill>
        <p:spPr bwMode="auto">
          <a:xfrm>
            <a:off x="602432" y="2060848"/>
            <a:ext cx="8049062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12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1143000"/>
          </a:xfrm>
        </p:spPr>
        <p:txBody>
          <a:bodyPr/>
          <a:lstStyle/>
          <a:p>
            <a:r>
              <a:rPr lang="en-GB" dirty="0" smtClean="0"/>
              <a:t>Plant Organs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rgbClr val="00B050"/>
                </a:solidFill>
              </a:rPr>
              <a:t>Flower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plant reproductive organ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rgbClr val="00B050"/>
                </a:solidFill>
              </a:rPr>
              <a:t>Seed/Fruit</a:t>
            </a:r>
            <a:r>
              <a:rPr lang="en-GB" dirty="0" smtClean="0"/>
              <a:t> – new plant (reproduction)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rgbClr val="00B050"/>
                </a:solidFill>
              </a:rPr>
              <a:t>Leaf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photosynthesis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rgbClr val="00B050"/>
                </a:solidFill>
              </a:rPr>
              <a:t>Stem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transport of water and nutrients</a:t>
            </a:r>
          </a:p>
          <a:p>
            <a:pPr marL="514350" indent="-514350">
              <a:buFont typeface="+mj-lt"/>
              <a:buAutoNum type="alphaLcParenR"/>
            </a:pPr>
            <a:r>
              <a:rPr lang="en-GB" b="1" dirty="0" smtClean="0">
                <a:solidFill>
                  <a:srgbClr val="00B050"/>
                </a:solidFill>
              </a:rPr>
              <a:t>Roots</a:t>
            </a:r>
            <a:r>
              <a:rPr lang="en-GB" dirty="0" smtClean="0">
                <a:solidFill>
                  <a:srgbClr val="00B050"/>
                </a:solidFill>
              </a:rPr>
              <a:t> </a:t>
            </a:r>
            <a:r>
              <a:rPr lang="en-GB" dirty="0" smtClean="0"/>
              <a:t>– absorption of water and minerals</a:t>
            </a:r>
            <a:endParaRPr lang="en-GB" dirty="0"/>
          </a:p>
        </p:txBody>
      </p:sp>
      <p:pic>
        <p:nvPicPr>
          <p:cNvPr id="1026" name="Picture 2" descr="Image result for plant organs diagra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99" r="15077"/>
          <a:stretch/>
        </p:blipFill>
        <p:spPr bwMode="auto">
          <a:xfrm>
            <a:off x="5940152" y="476671"/>
            <a:ext cx="2614246" cy="599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55523" y="779129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a)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70694" y="227687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b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403976" y="3310953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c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403976" y="392162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422268" y="5085184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e</a:t>
            </a:r>
            <a:r>
              <a:rPr lang="en-GB" sz="3200" dirty="0" smtClean="0"/>
              <a:t>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3644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Plant Tissues (pg. 83)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lphaLcParenR"/>
            </a:pPr>
            <a:r>
              <a:rPr lang="en-GB" sz="4000" dirty="0"/>
              <a:t>Epidermal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sz="4000" dirty="0"/>
              <a:t>Palisade mesophyll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sz="4000" dirty="0"/>
              <a:t>Spongy mesophyll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sz="4000" dirty="0"/>
              <a:t>Xylem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sz="4000" dirty="0"/>
              <a:t>Phloem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GB" sz="4000" dirty="0"/>
              <a:t>Meristem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188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plant organs diagram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99" r="15077"/>
          <a:stretch/>
        </p:blipFill>
        <p:spPr bwMode="auto">
          <a:xfrm>
            <a:off x="5004048" y="548680"/>
            <a:ext cx="2614246" cy="599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1988840"/>
            <a:ext cx="3384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/>
              <a:t>Epidermal Tissue </a:t>
            </a:r>
            <a:r>
              <a:rPr lang="en-GB" sz="3600" dirty="0" smtClean="0"/>
              <a:t>covers the entire plant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8759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plant organs diagra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99" r="15077"/>
          <a:stretch/>
        </p:blipFill>
        <p:spPr bwMode="auto">
          <a:xfrm>
            <a:off x="5004048" y="548680"/>
            <a:ext cx="2614246" cy="599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7016" y="1196752"/>
            <a:ext cx="33843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/>
              <a:t>Palisade </a:t>
            </a:r>
            <a:r>
              <a:rPr lang="en-GB" sz="3600" u="sng" dirty="0" err="1" smtClean="0"/>
              <a:t>Mesophyl</a:t>
            </a:r>
            <a:endParaRPr lang="en-GB" sz="3600" u="sng" dirty="0" smtClean="0"/>
          </a:p>
          <a:p>
            <a:pPr algn="ctr"/>
            <a:r>
              <a:rPr lang="en-GB" sz="3600" dirty="0" smtClean="0"/>
              <a:t>(Photosynthesis)</a:t>
            </a:r>
          </a:p>
          <a:p>
            <a:pPr algn="ctr"/>
            <a:endParaRPr lang="en-GB" sz="3600" u="sng" dirty="0"/>
          </a:p>
          <a:p>
            <a:pPr algn="ctr"/>
            <a:r>
              <a:rPr lang="en-GB" sz="3600" u="sng" dirty="0" smtClean="0"/>
              <a:t>Spongy </a:t>
            </a:r>
            <a:r>
              <a:rPr lang="en-GB" sz="3600" u="sng" dirty="0" err="1" smtClean="0"/>
              <a:t>Mesophyl</a:t>
            </a:r>
            <a:endParaRPr lang="en-GB" sz="3600" u="sng" dirty="0" smtClean="0"/>
          </a:p>
          <a:p>
            <a:pPr algn="ctr"/>
            <a:r>
              <a:rPr lang="en-GB" sz="3600" dirty="0" smtClean="0"/>
              <a:t>(Air spaces for gas diffusion)</a:t>
            </a:r>
            <a:endParaRPr lang="en-GB" sz="36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347864" y="2276872"/>
            <a:ext cx="1872208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347864" y="3059961"/>
            <a:ext cx="2016224" cy="85509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15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plant organs diagra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99" r="15077"/>
          <a:stretch/>
        </p:blipFill>
        <p:spPr bwMode="auto">
          <a:xfrm>
            <a:off x="5004048" y="548680"/>
            <a:ext cx="2614246" cy="599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48435" y="1628800"/>
            <a:ext cx="33843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/>
              <a:t>Xylem</a:t>
            </a:r>
          </a:p>
          <a:p>
            <a:pPr algn="ctr"/>
            <a:r>
              <a:rPr lang="en-GB" sz="3600" dirty="0" smtClean="0"/>
              <a:t>(transport of water)</a:t>
            </a:r>
          </a:p>
          <a:p>
            <a:pPr algn="ctr"/>
            <a:endParaRPr lang="en-GB" sz="3600" u="sng" dirty="0"/>
          </a:p>
          <a:p>
            <a:pPr algn="ctr"/>
            <a:r>
              <a:rPr lang="en-GB" sz="3600" u="sng" dirty="0" smtClean="0"/>
              <a:t>Phloem</a:t>
            </a:r>
          </a:p>
          <a:p>
            <a:pPr algn="ctr"/>
            <a:r>
              <a:rPr lang="en-GB" sz="3600" dirty="0" smtClean="0"/>
              <a:t>(transport of nutrients)</a:t>
            </a:r>
            <a:endParaRPr lang="en-GB" sz="3600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275856" y="3429000"/>
            <a:ext cx="2880320" cy="18495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75856" y="3613959"/>
            <a:ext cx="2880320" cy="13272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22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plant organs diagra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99" r="15077"/>
          <a:stretch/>
        </p:blipFill>
        <p:spPr bwMode="auto">
          <a:xfrm>
            <a:off x="5004048" y="548680"/>
            <a:ext cx="2614246" cy="599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3568" y="1380832"/>
            <a:ext cx="33843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u="sng" dirty="0" smtClean="0"/>
              <a:t>Meristem</a:t>
            </a:r>
          </a:p>
          <a:p>
            <a:pPr algn="ctr"/>
            <a:r>
              <a:rPr lang="en-GB" sz="3600" dirty="0" smtClean="0"/>
              <a:t>(growing tips of shoots and roots, differentiate into other cells)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491880" y="1052737"/>
            <a:ext cx="2819291" cy="216023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91880" y="3212976"/>
            <a:ext cx="1656184" cy="19442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229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Leaf Function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4896544" cy="45259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Function</a:t>
            </a:r>
            <a:r>
              <a:rPr lang="en-GB" dirty="0" smtClean="0"/>
              <a:t>: Photosynthesis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Carbon Dioxide + Water </a:t>
            </a:r>
            <a:r>
              <a:rPr lang="en-GB" dirty="0" smtClean="0">
                <a:sym typeface="Wingdings" panose="05000000000000000000" pitchFamily="2" charset="2"/>
              </a:rPr>
              <a:t></a:t>
            </a:r>
          </a:p>
          <a:p>
            <a:pPr marL="0" indent="0" algn="r">
              <a:buNone/>
            </a:pPr>
            <a:r>
              <a:rPr lang="en-GB" dirty="0" smtClean="0">
                <a:sym typeface="Wingdings" panose="05000000000000000000" pitchFamily="2" charset="2"/>
              </a:rPr>
              <a:t>Glucose + Oxygen</a:t>
            </a:r>
          </a:p>
          <a:p>
            <a:pPr marL="0" indent="0" algn="r">
              <a:buNone/>
            </a:pPr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Photosynthesis</a:t>
            </a:r>
            <a:r>
              <a:rPr lang="en-GB" dirty="0" smtClean="0">
                <a:sym typeface="Wingdings" panose="05000000000000000000" pitchFamily="2" charset="2"/>
              </a:rPr>
              <a:t> converts light energy into chemical energy (food) for the plant.</a:t>
            </a:r>
            <a:endParaRPr lang="en-GB" dirty="0"/>
          </a:p>
        </p:txBody>
      </p:sp>
      <p:pic>
        <p:nvPicPr>
          <p:cNvPr id="7170" name="Picture 2" descr="Image result for leave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127" y="2412876"/>
            <a:ext cx="3840361" cy="2890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83968" y="24928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light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2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Leaf Structure (pg. 83)</a:t>
            </a:r>
            <a:endParaRPr lang="en-GB" dirty="0"/>
          </a:p>
        </p:txBody>
      </p:sp>
      <p:pic>
        <p:nvPicPr>
          <p:cNvPr id="4" name="Picture 3" descr="Image result for xylem and phloem in leaf diagram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940"/>
            <a:ext cx="5976664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35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227</Words>
  <Application>Microsoft Office PowerPoint</Application>
  <PresentationFormat>On-screen Show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L6: Plant Tissues and Organs</vt:lpstr>
      <vt:lpstr>Plant Organs</vt:lpstr>
      <vt:lpstr>Plant Tissues (pg. 83)</vt:lpstr>
      <vt:lpstr>PowerPoint Presentation</vt:lpstr>
      <vt:lpstr>PowerPoint Presentation</vt:lpstr>
      <vt:lpstr>PowerPoint Presentation</vt:lpstr>
      <vt:lpstr>PowerPoint Presentation</vt:lpstr>
      <vt:lpstr>Leaf Function</vt:lpstr>
      <vt:lpstr>Leaf Structure (pg. 83)</vt:lpstr>
      <vt:lpstr>PowerPoint Presentation</vt:lpstr>
      <vt:lpstr>Gas Exchange in Plants</vt:lpstr>
      <vt:lpstr>Stoma (Stomata)</vt:lpstr>
      <vt:lpstr>Guard Cells Open and close stomata depending on the water content of the leaf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User1</cp:lastModifiedBy>
  <cp:revision>18</cp:revision>
  <dcterms:created xsi:type="dcterms:W3CDTF">2016-11-25T11:02:23Z</dcterms:created>
  <dcterms:modified xsi:type="dcterms:W3CDTF">2016-12-05T14:51:52Z</dcterms:modified>
</cp:coreProperties>
</file>