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6699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14A1-294C-4BF6-83E6-B59A4D0E1116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824D-1770-4BE1-8131-6D71EF959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8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9E6B-FA95-4526-9DDC-FC23732332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C73C2-9E8F-4705-873F-FB23A88D07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4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B4AC-FFE4-4C72-8A59-3DE91A7AE4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2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F20A0-0B6C-4F33-85CA-BFD04BDDC5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9F1A2-8064-4B60-B7DB-DDC77B654F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FF1E-28FF-4484-B4ED-BADF2A4F13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4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0922F-05D4-4E5B-9D6D-8C6D187176B3}" type="slidenum">
              <a:rPr lang="en-GB" smtClean="0">
                <a:latin typeface="Arial" charset="0"/>
              </a:rPr>
              <a:pPr/>
              <a:t>14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8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7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3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5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55805-7FA5-4ECD-B943-EA774108B5F3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97322-82BE-494E-B8A3-5CC0086DCBB4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DF1C1-C3F0-412B-A060-606F45F74858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8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AD502-0C60-47BC-8C1F-F3DE7A61FD07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3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939C0-7DA9-4D1A-85FB-3F375E7D4DF9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7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505BB-63AD-4F04-824F-40E0B643E753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0B081-BA0C-4279-A8A0-DE414676601B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3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BFF8E-0668-4174-9A87-C496763813A5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2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2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64A57-EDE1-4308-BF3F-7CEC32EDE243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4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27BFE-3F11-480A-B433-AF433B72932A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00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2EB8F-209F-47AB-9B88-40C8987C8DE3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0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0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C72D-96BD-444B-B7F9-F472F1F04E12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1B45-D4D4-4E7A-BCAF-82BB87114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92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folHlink"/>
                </a:solidFill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B7F52-7625-4F81-92CF-E9C8D42DEFAB}" type="datetime1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L6 – Hearing and the Ear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Recall the parts of the ear and the human hearing range.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Recall that decibels (dB) are used to measure loudness.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the functions of the parts of the ear.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different parts of the ear can become damaged.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the Ear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41" y="1101924"/>
            <a:ext cx="6981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1677" y="1069297"/>
            <a:ext cx="7038766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00B0F0"/>
                </a:solidFill>
              </a:rPr>
              <a:t>Outer Ear</a:t>
            </a:r>
          </a:p>
          <a:p>
            <a:pPr algn="ctr"/>
            <a:r>
              <a:rPr lang="en-US" sz="2200" b="1" u="sng" dirty="0" smtClean="0">
                <a:solidFill>
                  <a:srgbClr val="00B0F0"/>
                </a:solidFill>
              </a:rPr>
              <a:t>The </a:t>
            </a:r>
            <a:r>
              <a:rPr lang="en-US" sz="2200" b="1" u="sng" dirty="0">
                <a:solidFill>
                  <a:srgbClr val="00B0F0"/>
                </a:solidFill>
              </a:rPr>
              <a:t>earflap and the ear canal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B050"/>
                </a:solidFill>
              </a:rPr>
              <a:t>Purpose: </a:t>
            </a:r>
            <a:r>
              <a:rPr lang="en-US" sz="2200" b="1" dirty="0">
                <a:solidFill>
                  <a:srgbClr val="00B050"/>
                </a:solidFill>
              </a:rPr>
              <a:t>to collect and direct the sound waves to </a:t>
            </a:r>
            <a:r>
              <a:rPr lang="en-US" sz="2200" b="1">
                <a:solidFill>
                  <a:srgbClr val="00B050"/>
                </a:solidFill>
              </a:rPr>
              <a:t>the </a:t>
            </a:r>
            <a:r>
              <a:rPr lang="en-US" sz="2200" b="1" smtClean="0">
                <a:solidFill>
                  <a:srgbClr val="00B050"/>
                </a:solidFill>
              </a:rPr>
              <a:t>middle ear.</a:t>
            </a:r>
            <a:endParaRPr lang="en-US" sz="2200" b="1" dirty="0">
              <a:solidFill>
                <a:srgbClr val="00B05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dirty="0"/>
              <a:t>Sound waves go directly or get reflected into the auditory canal.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FF0000"/>
                </a:solidFill>
              </a:rPr>
              <a:t>Problem: Ear </a:t>
            </a:r>
            <a:r>
              <a:rPr lang="en-US" sz="2200" b="1" dirty="0">
                <a:solidFill>
                  <a:srgbClr val="FF0000"/>
                </a:solidFill>
              </a:rPr>
              <a:t>wax in outer ear can stop sound waves from reaching the middle ear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Duration: Temporary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Solution: Remove ear wax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64" y="202724"/>
            <a:ext cx="226477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Human ear has 3 parts: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Outer Ear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Middle Ear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Inner 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35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the Ear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919163"/>
            <a:ext cx="6981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3362" y="826294"/>
            <a:ext cx="8084342" cy="5847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</a:rPr>
              <a:t>Middle </a:t>
            </a:r>
            <a:r>
              <a:rPr lang="en-US" sz="2200" b="1" dirty="0">
                <a:solidFill>
                  <a:srgbClr val="00B0F0"/>
                </a:solidFill>
              </a:rPr>
              <a:t>Ear </a:t>
            </a:r>
            <a:endParaRPr lang="en-US" sz="22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F0"/>
                </a:solidFill>
              </a:rPr>
              <a:t>Eardrum </a:t>
            </a:r>
            <a:r>
              <a:rPr lang="en-US" sz="2200" b="1" dirty="0">
                <a:solidFill>
                  <a:srgbClr val="00B0F0"/>
                </a:solidFill>
              </a:rPr>
              <a:t>and </a:t>
            </a:r>
            <a:r>
              <a:rPr lang="en-US" sz="2200" b="1" dirty="0" err="1" smtClean="0">
                <a:solidFill>
                  <a:srgbClr val="00B0F0"/>
                </a:solidFill>
              </a:rPr>
              <a:t>Earbones</a:t>
            </a:r>
            <a:endParaRPr lang="en-US" sz="2200" b="1" dirty="0">
              <a:solidFill>
                <a:srgbClr val="00B0F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B050"/>
                </a:solidFill>
              </a:rPr>
              <a:t>Purpose: to change energy of sound waves into vibrations. </a:t>
            </a:r>
            <a:endParaRPr lang="en-US" sz="2200" b="1" dirty="0">
              <a:solidFill>
                <a:srgbClr val="00B050"/>
              </a:solidFill>
            </a:endParaRPr>
          </a:p>
          <a:p>
            <a:endParaRPr lang="en-US" sz="2200" dirty="0"/>
          </a:p>
          <a:p>
            <a:r>
              <a:rPr lang="en-US" sz="2200" dirty="0"/>
              <a:t>Sound </a:t>
            </a:r>
            <a:r>
              <a:rPr lang="en-US" sz="2200" dirty="0"/>
              <a:t>waves reach </a:t>
            </a:r>
            <a:r>
              <a:rPr lang="en-US" sz="2200" dirty="0" smtClean="0"/>
              <a:t>the eardrum </a:t>
            </a:r>
            <a:r>
              <a:rPr lang="en-US" sz="2200" dirty="0"/>
              <a:t>and makes it vibrate.</a:t>
            </a:r>
          </a:p>
          <a:p>
            <a:endParaRPr lang="en-US" sz="2200" dirty="0"/>
          </a:p>
          <a:p>
            <a:r>
              <a:rPr lang="en-US" sz="2200" dirty="0"/>
              <a:t>The vibrations cause the hammer, anvil and stirrup (the three ear bones) to vibrate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FF0000"/>
                </a:solidFill>
              </a:rPr>
              <a:t>Problem: High </a:t>
            </a:r>
            <a:r>
              <a:rPr lang="en-US" sz="2200" b="1" dirty="0">
                <a:solidFill>
                  <a:srgbClr val="FF0000"/>
                </a:solidFill>
              </a:rPr>
              <a:t>energy waves from loud sounds can tear a hole in the eardrum!</a:t>
            </a:r>
            <a:endParaRPr lang="en-US" sz="2200" b="1" dirty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Duration: usually temporary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Solution: Most ruptured eardrums will heal on their own but severe cases may need surgery to repair the rupture.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physicsclassroom.com/class/sound/ed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9" y="3535855"/>
            <a:ext cx="1862687" cy="11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031"/>
            <a:ext cx="12192000" cy="692150"/>
          </a:xfrm>
        </p:spPr>
        <p:txBody>
          <a:bodyPr/>
          <a:lstStyle/>
          <a:p>
            <a:pPr eaLnBrk="1" hangingPunct="1"/>
            <a:r>
              <a:rPr lang="en-GB" sz="4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Ruptured Ear Drum</a:t>
            </a:r>
            <a:endParaRPr lang="en-GB" sz="4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" y="1795463"/>
            <a:ext cx="5821043" cy="395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medicalimages.allrefer.com/large/ruptured-eard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95" y="1438277"/>
            <a:ext cx="5497707" cy="43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9" y="1040607"/>
            <a:ext cx="6981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11932"/>
            <a:ext cx="8093869" cy="62478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Inner </a:t>
            </a:r>
            <a:r>
              <a:rPr lang="en-US" sz="2000" b="1" dirty="0" smtClean="0">
                <a:solidFill>
                  <a:srgbClr val="00B0F0"/>
                </a:solidFill>
              </a:rPr>
              <a:t>Ear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Cochlea and Auditory </a:t>
            </a:r>
            <a:r>
              <a:rPr lang="en-US" sz="2000" b="1" dirty="0">
                <a:solidFill>
                  <a:srgbClr val="00B0F0"/>
                </a:solidFill>
              </a:rPr>
              <a:t>nerve</a:t>
            </a:r>
            <a:endParaRPr lang="en-US" sz="2000" b="1" dirty="0">
              <a:solidFill>
                <a:srgbClr val="00B0F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Purpose: </a:t>
            </a:r>
            <a:r>
              <a:rPr lang="en-US" sz="2000" b="1" dirty="0">
                <a:solidFill>
                  <a:srgbClr val="00B050"/>
                </a:solidFill>
              </a:rPr>
              <a:t>to change the vibrations into nerve impulses and send them to the brain.</a:t>
            </a:r>
          </a:p>
          <a:p>
            <a:endParaRPr lang="en-US" sz="2000" dirty="0"/>
          </a:p>
          <a:p>
            <a:r>
              <a:rPr lang="en-US" sz="2000" dirty="0"/>
              <a:t>Vibrations from ear bones travel through a liquid and to the cochlea.</a:t>
            </a:r>
          </a:p>
          <a:p>
            <a:endParaRPr lang="en-US" sz="2000" dirty="0"/>
          </a:p>
          <a:p>
            <a:r>
              <a:rPr lang="en-US" sz="2000" dirty="0"/>
              <a:t>Cochlea is lined with 20,000 tiny hair-like nerve cells.</a:t>
            </a:r>
          </a:p>
          <a:p>
            <a:endParaRPr lang="en-US" sz="2000" dirty="0"/>
          </a:p>
          <a:p>
            <a:r>
              <a:rPr lang="en-US" sz="2000" dirty="0"/>
              <a:t>Each nerve cell has different length and detects a different frequency of sound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Problem: The tiny “hairs” are damaged by loud or constant noise. 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Duration: Damage is Permanent! Cochlear cilia do not grow back!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Solution: </a:t>
            </a:r>
            <a:r>
              <a:rPr lang="en-US" b="1" dirty="0" smtClean="0">
                <a:solidFill>
                  <a:srgbClr val="FF0000"/>
                </a:solidFill>
              </a:rPr>
              <a:t>Avoid extremely loud </a:t>
            </a:r>
            <a:r>
              <a:rPr lang="en-US" b="1" dirty="0" smtClean="0">
                <a:solidFill>
                  <a:srgbClr val="FF0000"/>
                </a:solidFill>
              </a:rPr>
              <a:t>and long exposure to loud sounds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Hearing aids and cochlear implants can be used.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9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1" y="2036763"/>
            <a:ext cx="45005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6888164" y="1965326"/>
            <a:ext cx="35718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Nerve cells on the hairs detect this movement. </a:t>
            </a:r>
          </a:p>
          <a:p>
            <a:pPr defTabSz="457200">
              <a:spcBef>
                <a:spcPts val="1800"/>
              </a:spcBef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They send signals to the brain. </a:t>
            </a:r>
          </a:p>
          <a:p>
            <a:pPr defTabSz="457200">
              <a:spcBef>
                <a:spcPts val="1800"/>
              </a:spcBef>
            </a:pPr>
            <a:r>
              <a:rPr lang="en-GB" sz="3200" b="1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You hear the sound.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992314" y="381001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Tiny hairs – </a:t>
            </a:r>
            <a:r>
              <a:rPr lang="en-GB" sz="3200" b="1" dirty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cilia</a:t>
            </a:r>
            <a:r>
              <a:rPr lang="en-GB" sz="3200" dirty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 – hang down into the liquid. Vibrations travelling through the liquid push the hairs.</a:t>
            </a:r>
          </a:p>
        </p:txBody>
      </p:sp>
    </p:spTree>
    <p:extLst>
      <p:ext uri="{BB962C8B-B14F-4D97-AF65-F5344CB8AC3E}">
        <p14:creationId xmlns:p14="http://schemas.microsoft.com/office/powerpoint/2010/main" val="29109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27018" y="264323"/>
            <a:ext cx="115847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400" dirty="0">
                <a:solidFill>
                  <a:srgbClr val="FFFF00"/>
                </a:solidFill>
                <a:latin typeface="Verdana" panose="020B0604030504040204" pitchFamily="34" charset="0"/>
              </a:rPr>
              <a:t>Sounds louder than 80 decibels are considered potentially dangerous</a:t>
            </a:r>
            <a:r>
              <a:rPr lang="en-GB" sz="2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.</a:t>
            </a:r>
          </a:p>
          <a:p>
            <a:pPr algn="ctr" eaLnBrk="1" hangingPunct="1"/>
            <a:r>
              <a:rPr lang="en-GB" sz="2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Headphones as maximum volume are usually around 100 </a:t>
            </a:r>
            <a:r>
              <a:rPr lang="en-GB" sz="2400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dB.</a:t>
            </a:r>
            <a:endParaRPr lang="en-GB" sz="24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sz="28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39" name="Picture 38" descr="Decibel Exposure Time Guideli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093" y="1342610"/>
            <a:ext cx="63627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empoweryourknowledgeandhappytrivia.files.wordpress.com/2015/03/decibels-leve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4"/>
          <a:stretch/>
        </p:blipFill>
        <p:spPr bwMode="auto">
          <a:xfrm>
            <a:off x="112714" y="1342610"/>
            <a:ext cx="5525054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69533"/>
              </p:ext>
            </p:extLst>
          </p:nvPr>
        </p:nvGraphicFramePr>
        <p:xfrm>
          <a:off x="3935413" y="1758950"/>
          <a:ext cx="4392612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 6.0" r:id="rId3" imgW="3722907" imgH="3418144" progId="CorelDRAW.Graphic.6">
                  <p:embed/>
                </p:oleObj>
              </mc:Choice>
              <mc:Fallback>
                <p:oleObj name="CorelDRAW 6.0" r:id="rId3" imgW="3722907" imgH="3418144" progId="CorelDRAW.Graphic.6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758950"/>
                        <a:ext cx="4392612" cy="403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2463403" y="1655763"/>
            <a:ext cx="1551386" cy="119596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3165477" y="3864769"/>
            <a:ext cx="3228179" cy="1596239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6276182" y="3775869"/>
            <a:ext cx="624681" cy="2178050"/>
          </a:xfrm>
          <a:prstGeom prst="straightConnector1">
            <a:avLst/>
          </a:prstGeom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8241708" y="3864769"/>
            <a:ext cx="1608729" cy="885825"/>
          </a:xfrm>
          <a:prstGeom prst="straightConnector1">
            <a:avLst/>
          </a:prstGeom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H="1">
            <a:off x="8281737" y="2414588"/>
            <a:ext cx="1005138" cy="780321"/>
          </a:xfrm>
          <a:prstGeom prst="straightConnector1">
            <a:avLst/>
          </a:prstGeom>
          <a:ln w="76200" cap="flat" cmpd="sng" algn="ctr">
            <a:solidFill>
              <a:srgbClr val="006666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2413001" y="3550444"/>
            <a:ext cx="3203576" cy="395287"/>
          </a:xfrm>
          <a:prstGeom prst="straightConnector1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0704" y="451640"/>
            <a:ext cx="6107906" cy="692150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latin typeface="Calibri" pitchFamily="34" charset="0"/>
                <a:cs typeface="Calibri" pitchFamily="34" charset="0"/>
              </a:rPr>
              <a:t>How does the ear work?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1" name="Text Box 39"/>
          <p:cNvSpPr txBox="1">
            <a:spLocks noChangeArrowheads="1"/>
          </p:cNvSpPr>
          <p:nvPr/>
        </p:nvSpPr>
        <p:spPr bwMode="auto">
          <a:xfrm>
            <a:off x="150813" y="188912"/>
            <a:ext cx="2447925" cy="15700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1)  Sound waves are “funnelled” into the ear by the </a:t>
            </a:r>
            <a:r>
              <a:rPr lang="en-GB" altLang="en-US" dirty="0" smtClean="0">
                <a:solidFill>
                  <a:srgbClr val="FFFFFF"/>
                </a:solidFill>
              </a:rPr>
              <a:t>earflap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9" name="Text Box 42"/>
          <p:cNvSpPr txBox="1">
            <a:spLocks noChangeArrowheads="1"/>
          </p:cNvSpPr>
          <p:nvPr/>
        </p:nvSpPr>
        <p:spPr bwMode="auto">
          <a:xfrm>
            <a:off x="9605962" y="3713166"/>
            <a:ext cx="2195513" cy="2308226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FFFFFF"/>
                </a:solidFill>
              </a:rPr>
              <a:t>5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These vibrations are turned into electrical signals in the cochlea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6" name="Text Box 44"/>
          <p:cNvSpPr txBox="1">
            <a:spLocks noChangeArrowheads="1"/>
          </p:cNvSpPr>
          <p:nvPr/>
        </p:nvSpPr>
        <p:spPr bwMode="auto">
          <a:xfrm>
            <a:off x="1378350" y="4952206"/>
            <a:ext cx="2089150" cy="1570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FFFFFF"/>
                </a:solidFill>
              </a:rPr>
              <a:t>3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These vibrations make the ear drum vibrate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4" name="Text Box 47"/>
          <p:cNvSpPr txBox="1">
            <a:spLocks noChangeArrowheads="1"/>
          </p:cNvSpPr>
          <p:nvPr/>
        </p:nvSpPr>
        <p:spPr bwMode="auto">
          <a:xfrm>
            <a:off x="4332288" y="5870589"/>
            <a:ext cx="3887788" cy="830264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FFFFFF"/>
                </a:solidFill>
              </a:rPr>
              <a:t>4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These vibrations make the ear bones vibrate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2" name="Text Box 50"/>
          <p:cNvSpPr txBox="1">
            <a:spLocks noChangeArrowheads="1"/>
          </p:cNvSpPr>
          <p:nvPr/>
        </p:nvSpPr>
        <p:spPr bwMode="auto">
          <a:xfrm>
            <a:off x="9097961" y="586058"/>
            <a:ext cx="2663825" cy="1938992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FFFFFF"/>
                </a:solidFill>
              </a:rPr>
              <a:t>6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electrical signals are then sent to the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brain along the auditory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nerve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282976" y="2586831"/>
            <a:ext cx="2447925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chemeClr val="tx1"/>
                </a:solidFill>
              </a:rPr>
              <a:t>2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Sound waves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travel through the ear canal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69" grpId="0" animBg="1"/>
      <p:bldP spid="2066" grpId="0" animBg="1"/>
      <p:bldP spid="2064" grpId="0" animBg="1"/>
      <p:bldP spid="2062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07"/>
          <p:cNvSpPr>
            <a:spLocks noChangeArrowheads="1"/>
          </p:cNvSpPr>
          <p:nvPr/>
        </p:nvSpPr>
        <p:spPr bwMode="auto">
          <a:xfrm>
            <a:off x="1747839" y="4797425"/>
            <a:ext cx="86963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human ear can hear frequencies that range from 20 Hz to 20,000 Hz.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D786-8CBB-4B4F-B349-7D18CCA96395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19704" r="10651" b="19772"/>
          <a:stretch>
            <a:fillRect/>
          </a:stretch>
        </p:blipFill>
        <p:spPr bwMode="auto">
          <a:xfrm>
            <a:off x="1747839" y="404814"/>
            <a:ext cx="869632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5" name="Straight Connector 2"/>
          <p:cNvCxnSpPr>
            <a:cxnSpLocks noChangeShapeType="1"/>
          </p:cNvCxnSpPr>
          <p:nvPr/>
        </p:nvCxnSpPr>
        <p:spPr bwMode="auto">
          <a:xfrm>
            <a:off x="2733675" y="5600700"/>
            <a:ext cx="9032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9"/>
          <p:cNvCxnSpPr>
            <a:cxnSpLocks noChangeShapeType="1"/>
          </p:cNvCxnSpPr>
          <p:nvPr/>
        </p:nvCxnSpPr>
        <p:spPr bwMode="auto">
          <a:xfrm>
            <a:off x="4184650" y="5600700"/>
            <a:ext cx="1695450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543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EA7E6-DAF8-4A5E-9A37-2A0C867E458D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6163A-C103-42C8-9AB4-D9DB50B31F40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07"/>
          <p:cNvSpPr>
            <a:spLocks noChangeArrowheads="1"/>
          </p:cNvSpPr>
          <p:nvPr/>
        </p:nvSpPr>
        <p:spPr bwMode="auto">
          <a:xfrm>
            <a:off x="1703389" y="1341439"/>
            <a:ext cx="51847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loudness of a sound is measured in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decibels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quietest sound we can hear is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This is called the threshold of hearing.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Sound starts to become painful at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134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eardrum breaks at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185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774" name="Straight Connector 7"/>
          <p:cNvCxnSpPr>
            <a:cxnSpLocks noChangeShapeType="1"/>
          </p:cNvCxnSpPr>
          <p:nvPr/>
        </p:nvCxnSpPr>
        <p:spPr bwMode="auto">
          <a:xfrm>
            <a:off x="5192714" y="5118100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Connector 9"/>
          <p:cNvCxnSpPr>
            <a:cxnSpLocks noChangeShapeType="1"/>
          </p:cNvCxnSpPr>
          <p:nvPr/>
        </p:nvCxnSpPr>
        <p:spPr bwMode="auto">
          <a:xfrm>
            <a:off x="1819276" y="4411663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10"/>
          <p:cNvCxnSpPr>
            <a:cxnSpLocks noChangeShapeType="1"/>
          </p:cNvCxnSpPr>
          <p:nvPr/>
        </p:nvCxnSpPr>
        <p:spPr bwMode="auto">
          <a:xfrm>
            <a:off x="1830389" y="3051175"/>
            <a:ext cx="593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Straight Connector 12"/>
          <p:cNvCxnSpPr>
            <a:cxnSpLocks noChangeShapeType="1"/>
          </p:cNvCxnSpPr>
          <p:nvPr/>
        </p:nvCxnSpPr>
        <p:spPr bwMode="auto">
          <a:xfrm>
            <a:off x="3702050" y="2038350"/>
            <a:ext cx="11699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Straight Connector 14"/>
          <p:cNvCxnSpPr>
            <a:cxnSpLocks noChangeShapeType="1"/>
          </p:cNvCxnSpPr>
          <p:nvPr/>
        </p:nvCxnSpPr>
        <p:spPr bwMode="auto">
          <a:xfrm>
            <a:off x="4994275" y="2038350"/>
            <a:ext cx="50323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34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60625-0518-4B27-9DF8-5694B20A8725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07"/>
          <p:cNvSpPr>
            <a:spLocks noChangeArrowheads="1"/>
          </p:cNvSpPr>
          <p:nvPr/>
        </p:nvSpPr>
        <p:spPr bwMode="auto">
          <a:xfrm>
            <a:off x="1703389" y="1341439"/>
            <a:ext cx="51847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loudness of a sound is measured in decibels (dB).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quietest sound we can hear is 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 dB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 This is called the threshold of hearing.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Sound starts to become painful at 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134 dB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eardrum breaks at 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185 dB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798" name="Straight Connector 7"/>
          <p:cNvCxnSpPr>
            <a:cxnSpLocks noChangeShapeType="1"/>
          </p:cNvCxnSpPr>
          <p:nvPr/>
        </p:nvCxnSpPr>
        <p:spPr bwMode="auto">
          <a:xfrm>
            <a:off x="5192714" y="5118100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Connector 9"/>
          <p:cNvCxnSpPr>
            <a:cxnSpLocks noChangeShapeType="1"/>
          </p:cNvCxnSpPr>
          <p:nvPr/>
        </p:nvCxnSpPr>
        <p:spPr bwMode="auto">
          <a:xfrm>
            <a:off x="1819276" y="4411663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Straight Connector 10"/>
          <p:cNvCxnSpPr>
            <a:cxnSpLocks noChangeShapeType="1"/>
          </p:cNvCxnSpPr>
          <p:nvPr/>
        </p:nvCxnSpPr>
        <p:spPr bwMode="auto">
          <a:xfrm>
            <a:off x="1830389" y="3051175"/>
            <a:ext cx="593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Connector 12"/>
          <p:cNvCxnSpPr>
            <a:cxnSpLocks noChangeShapeType="1"/>
          </p:cNvCxnSpPr>
          <p:nvPr/>
        </p:nvCxnSpPr>
        <p:spPr bwMode="auto">
          <a:xfrm>
            <a:off x="3702050" y="2038350"/>
            <a:ext cx="11699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Connector 14"/>
          <p:cNvCxnSpPr>
            <a:cxnSpLocks noChangeShapeType="1"/>
          </p:cNvCxnSpPr>
          <p:nvPr/>
        </p:nvCxnSpPr>
        <p:spPr bwMode="auto">
          <a:xfrm>
            <a:off x="4994275" y="2038350"/>
            <a:ext cx="50323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14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3BDE4-217F-407C-84F8-30F7A0E33B5A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307"/>
          <p:cNvSpPr>
            <a:spLocks noChangeArrowheads="1"/>
          </p:cNvSpPr>
          <p:nvPr/>
        </p:nvSpPr>
        <p:spPr bwMode="auto">
          <a:xfrm>
            <a:off x="1703389" y="1341439"/>
            <a:ext cx="51847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loudness of a sound is measured in decibels (dB).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quietest sound we can hear is 0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This is called the threshold of hearing.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Sound starts to become painful at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134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eardrum breaks at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185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822" name="Straight Connector 7"/>
          <p:cNvCxnSpPr>
            <a:cxnSpLocks noChangeShapeType="1"/>
          </p:cNvCxnSpPr>
          <p:nvPr/>
        </p:nvCxnSpPr>
        <p:spPr bwMode="auto">
          <a:xfrm>
            <a:off x="5192714" y="5118100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Connector 9"/>
          <p:cNvCxnSpPr>
            <a:cxnSpLocks noChangeShapeType="1"/>
          </p:cNvCxnSpPr>
          <p:nvPr/>
        </p:nvCxnSpPr>
        <p:spPr bwMode="auto">
          <a:xfrm>
            <a:off x="1819276" y="4411663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830389" y="3051175"/>
            <a:ext cx="593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2"/>
          <p:cNvCxnSpPr>
            <a:cxnSpLocks noChangeShapeType="1"/>
          </p:cNvCxnSpPr>
          <p:nvPr/>
        </p:nvCxnSpPr>
        <p:spPr bwMode="auto">
          <a:xfrm>
            <a:off x="3702050" y="2038350"/>
            <a:ext cx="11699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4"/>
          <p:cNvCxnSpPr>
            <a:cxnSpLocks noChangeShapeType="1"/>
          </p:cNvCxnSpPr>
          <p:nvPr/>
        </p:nvCxnSpPr>
        <p:spPr bwMode="auto">
          <a:xfrm>
            <a:off x="4994275" y="2038350"/>
            <a:ext cx="50323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5663D-7E52-4C3D-BB43-3FCC07F235DC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07"/>
          <p:cNvSpPr>
            <a:spLocks noChangeArrowheads="1"/>
          </p:cNvSpPr>
          <p:nvPr/>
        </p:nvSpPr>
        <p:spPr bwMode="auto">
          <a:xfrm>
            <a:off x="1703389" y="1341439"/>
            <a:ext cx="51847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loudness of a sound is measured in decibels (dB).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quietest sound we can hear is 0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This is called the threshold of hearing.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Sound starts to become painful at 134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eardrum breaks at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185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846" name="Straight Connector 7"/>
          <p:cNvCxnSpPr>
            <a:cxnSpLocks noChangeShapeType="1"/>
          </p:cNvCxnSpPr>
          <p:nvPr/>
        </p:nvCxnSpPr>
        <p:spPr bwMode="auto">
          <a:xfrm>
            <a:off x="5192714" y="5118100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9"/>
          <p:cNvCxnSpPr>
            <a:cxnSpLocks noChangeShapeType="1"/>
          </p:cNvCxnSpPr>
          <p:nvPr/>
        </p:nvCxnSpPr>
        <p:spPr bwMode="auto">
          <a:xfrm>
            <a:off x="1819276" y="4411663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830389" y="3051175"/>
            <a:ext cx="593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2"/>
          <p:cNvCxnSpPr>
            <a:cxnSpLocks noChangeShapeType="1"/>
          </p:cNvCxnSpPr>
          <p:nvPr/>
        </p:nvCxnSpPr>
        <p:spPr bwMode="auto">
          <a:xfrm>
            <a:off x="3702050" y="2038350"/>
            <a:ext cx="11699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4"/>
          <p:cNvCxnSpPr>
            <a:cxnSpLocks noChangeShapeType="1"/>
          </p:cNvCxnSpPr>
          <p:nvPr/>
        </p:nvCxnSpPr>
        <p:spPr bwMode="auto">
          <a:xfrm>
            <a:off x="4994275" y="2038350"/>
            <a:ext cx="50323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02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07"/>
          <p:cNvSpPr>
            <a:spLocks noChangeArrowheads="1"/>
          </p:cNvSpPr>
          <p:nvPr/>
        </p:nvSpPr>
        <p:spPr bwMode="auto">
          <a:xfrm>
            <a:off x="1703389" y="334964"/>
            <a:ext cx="8351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loud does a sound have to be before we can hear it?  What happens if it is too loud?</a:t>
            </a: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2F3B8-5050-4CEE-99DF-9C075950AF9F}" type="datetime1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01/06/2016</a:t>
            </a:fld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9375" r="35468" b="9204"/>
          <a:stretch>
            <a:fillRect/>
          </a:stretch>
        </p:blipFill>
        <p:spPr bwMode="auto">
          <a:xfrm>
            <a:off x="7021514" y="849313"/>
            <a:ext cx="35385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07"/>
          <p:cNvSpPr>
            <a:spLocks noChangeArrowheads="1"/>
          </p:cNvSpPr>
          <p:nvPr/>
        </p:nvSpPr>
        <p:spPr bwMode="auto">
          <a:xfrm>
            <a:off x="1703389" y="1341439"/>
            <a:ext cx="51847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loudness of a sound is measured in decibels (dB).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quietest sound we can hear is 0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This is called the threshold of hearing.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Sound starts to become painful at 134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eardrum breaks at 185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dB.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870" name="Straight Connector 7"/>
          <p:cNvCxnSpPr>
            <a:cxnSpLocks noChangeShapeType="1"/>
          </p:cNvCxnSpPr>
          <p:nvPr/>
        </p:nvCxnSpPr>
        <p:spPr bwMode="auto">
          <a:xfrm>
            <a:off x="5192714" y="5118100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Connector 9"/>
          <p:cNvCxnSpPr>
            <a:cxnSpLocks noChangeShapeType="1"/>
          </p:cNvCxnSpPr>
          <p:nvPr/>
        </p:nvCxnSpPr>
        <p:spPr bwMode="auto">
          <a:xfrm>
            <a:off x="1819276" y="4411663"/>
            <a:ext cx="974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830389" y="3051175"/>
            <a:ext cx="593725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2"/>
          <p:cNvCxnSpPr>
            <a:cxnSpLocks noChangeShapeType="1"/>
          </p:cNvCxnSpPr>
          <p:nvPr/>
        </p:nvCxnSpPr>
        <p:spPr bwMode="auto">
          <a:xfrm>
            <a:off x="3702050" y="2038350"/>
            <a:ext cx="116998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4"/>
          <p:cNvCxnSpPr>
            <a:cxnSpLocks noChangeShapeType="1"/>
          </p:cNvCxnSpPr>
          <p:nvPr/>
        </p:nvCxnSpPr>
        <p:spPr bwMode="auto">
          <a:xfrm>
            <a:off x="4994275" y="2038350"/>
            <a:ext cx="503238" cy="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824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854</Words>
  <Application>Microsoft Office PowerPoint</Application>
  <PresentationFormat>Widescreen</PresentationFormat>
  <Paragraphs>125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Verdana</vt:lpstr>
      <vt:lpstr>Office Theme</vt:lpstr>
      <vt:lpstr>1_Presentation2</vt:lpstr>
      <vt:lpstr>CorelDRAW 6.0</vt:lpstr>
      <vt:lpstr>L6 – Hearing and the Ear</vt:lpstr>
      <vt:lpstr>How does the ear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Damage to the Ear</vt:lpstr>
      <vt:lpstr>Damage to the Ear</vt:lpstr>
      <vt:lpstr>Ruptured Ear Drum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L6 – Hearing and the Ear</dc:title>
  <dc:creator>Jessica Luu</dc:creator>
  <cp:lastModifiedBy>Jessica Luu</cp:lastModifiedBy>
  <cp:revision>12</cp:revision>
  <dcterms:created xsi:type="dcterms:W3CDTF">2016-06-01T09:42:23Z</dcterms:created>
  <dcterms:modified xsi:type="dcterms:W3CDTF">2016-06-01T12:23:28Z</dcterms:modified>
</cp:coreProperties>
</file>