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7" r:id="rId4"/>
  </p:sldMasterIdLst>
  <p:notesMasterIdLst>
    <p:notesMasterId r:id="rId24"/>
  </p:notesMasterIdLst>
  <p:sldIdLst>
    <p:sldId id="270" r:id="rId5"/>
    <p:sldId id="276" r:id="rId6"/>
    <p:sldId id="256" r:id="rId7"/>
    <p:sldId id="258" r:id="rId8"/>
    <p:sldId id="277" r:id="rId9"/>
    <p:sldId id="260" r:id="rId10"/>
    <p:sldId id="261" r:id="rId11"/>
    <p:sldId id="262" r:id="rId12"/>
    <p:sldId id="263" r:id="rId13"/>
    <p:sldId id="264" r:id="rId14"/>
    <p:sldId id="267" r:id="rId15"/>
    <p:sldId id="268" r:id="rId16"/>
    <p:sldId id="269" r:id="rId17"/>
    <p:sldId id="266" r:id="rId18"/>
    <p:sldId id="265" r:id="rId19"/>
    <p:sldId id="271" r:id="rId20"/>
    <p:sldId id="275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1A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892" autoAdjust="0"/>
  </p:normalViewPr>
  <p:slideViewPr>
    <p:cSldViewPr>
      <p:cViewPr varScale="1">
        <p:scale>
          <a:sx n="65" d="100"/>
          <a:sy n="65" d="100"/>
        </p:scale>
        <p:origin x="13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258DA3-B9D9-4E66-A689-E156A53BB9E3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56182-760F-4A1B-AB10-1296FEDC3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781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12D2FB-4F1D-476D-ACCF-01525A68D999}" type="slidenum">
              <a:rPr lang="en-GB"/>
              <a:pPr/>
              <a:t>1</a:t>
            </a:fld>
            <a:endParaRPr lang="en-GB"/>
          </a:p>
        </p:txBody>
      </p:sp>
      <p:sp>
        <p:nvSpPr>
          <p:cNvPr id="51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66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56182-760F-4A1B-AB10-1296FEDC386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052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Students should try to</a:t>
            </a:r>
            <a:r>
              <a:rPr lang="en-GB" baseline="0" dirty="0" smtClean="0"/>
              <a:t> name these on their own to check their understanding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56182-760F-4A1B-AB10-1296FEDC386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543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Students should try to</a:t>
            </a:r>
            <a:r>
              <a:rPr lang="en-GB" baseline="0" dirty="0" smtClean="0"/>
              <a:t> name these on their own to check their understanding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56182-760F-4A1B-AB10-1296FEDC386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543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jpe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0DAC-4478-440F-8F55-DAB7FD86C1BC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2FCA-9A65-4A96-ACF4-8EFBEB6B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549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0DAC-4478-440F-8F55-DAB7FD86C1BC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2FCA-9A65-4A96-ACF4-8EFBEB6B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633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0DAC-4478-440F-8F55-DAB7FD86C1BC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2FCA-9A65-4A96-ACF4-8EFBEB6B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069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51154-D117-43E6-A4C7-70BEFCFA8CE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70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2F271-342A-4086-B214-3E42CDCB03F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285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982B6-712E-44AD-9321-D95CEE06D93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625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8B62D-5B1C-4F84-B17C-3251DDAE43E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846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915BE-0FFD-4F3B-94CE-A36DC4249BA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459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E65DA-C1D5-4453-AF2B-F7361F38CC5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9789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37CA8-487B-4E58-A6F0-A19FFA37EC4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969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34E5E-979B-470A-A661-846E80FF276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06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0DAC-4478-440F-8F55-DAB7FD86C1BC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2FCA-9A65-4A96-ACF4-8EFBEB6B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1841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78B8A-6FEC-427B-9620-9E76C1744AF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9698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FCE3E-702C-4BCB-9A12-B239F91ED77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1794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DF6BA-F256-483A-94F5-B43F69EF4BF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7422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6114" name="Picture 2" descr="under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6115" name="Text Box 3"/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smtClean="0">
                <a:solidFill>
                  <a:srgbClr val="9900CC"/>
                </a:solidFill>
              </a:rPr>
              <a:t>© Boardworks Ltd 2004</a:t>
            </a:r>
          </a:p>
        </p:txBody>
      </p:sp>
      <p:pic>
        <p:nvPicPr>
          <p:cNvPr id="346116" name="Picture 4" descr="boardworks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6117" name="Picture 5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6118" name="Text Box 6"/>
          <p:cNvSpPr txBox="1">
            <a:spLocks noChangeArrowheads="1"/>
          </p:cNvSpPr>
          <p:nvPr/>
        </p:nvSpPr>
        <p:spPr bwMode="auto">
          <a:xfrm>
            <a:off x="0" y="6607175"/>
            <a:ext cx="666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smtClean="0">
                <a:solidFill>
                  <a:srgbClr val="FFFFFF"/>
                </a:solidFill>
              </a:rPr>
              <a:t>1 of 20</a:t>
            </a:r>
            <a:endParaRPr lang="en-US" sz="1200" b="1" smtClean="0">
              <a:solidFill>
                <a:srgbClr val="FFFFFF"/>
              </a:solidFill>
            </a:endParaRPr>
          </a:p>
        </p:txBody>
      </p:sp>
      <p:pic>
        <p:nvPicPr>
          <p:cNvPr id="346119" name="Picture 7" descr="under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6120" name="Text Box 8"/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smtClean="0">
                <a:solidFill>
                  <a:srgbClr val="9900CC"/>
                </a:solidFill>
              </a:rPr>
              <a:t>© Boardworks Ltd 2005</a:t>
            </a:r>
          </a:p>
        </p:txBody>
      </p:sp>
      <p:pic>
        <p:nvPicPr>
          <p:cNvPr id="346121" name="Picture 9" descr="boardworks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6123" name="Text Box 11"/>
          <p:cNvSpPr txBox="1">
            <a:spLocks noChangeArrowheads="1"/>
          </p:cNvSpPr>
          <p:nvPr/>
        </p:nvSpPr>
        <p:spPr bwMode="auto">
          <a:xfrm>
            <a:off x="0" y="6624638"/>
            <a:ext cx="11160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fld id="{9225DC38-C98D-48C4-B380-DBC00DB25880}" type="slidenum">
              <a:rPr lang="en-GB" sz="1200" b="1" smtClean="0">
                <a:solidFill>
                  <a:srgbClr val="FFFFFF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r>
              <a:rPr lang="en-GB" sz="1200" b="1" smtClean="0">
                <a:solidFill>
                  <a:srgbClr val="FFFFFF"/>
                </a:solidFill>
              </a:rPr>
              <a:t> of 36</a:t>
            </a:r>
          </a:p>
        </p:txBody>
      </p:sp>
    </p:spTree>
    <p:extLst>
      <p:ext uri="{BB962C8B-B14F-4D97-AF65-F5344CB8AC3E}">
        <p14:creationId xmlns:p14="http://schemas.microsoft.com/office/powerpoint/2010/main" val="23513431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1972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1902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7746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466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0164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702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0DAC-4478-440F-8F55-DAB7FD86C1BC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2FCA-9A65-4A96-ACF4-8EFBEB6B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36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22112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51027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7811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7975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0"/>
            <a:ext cx="6516688" cy="549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15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516688" cy="549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0603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0"/>
            <a:ext cx="8686800" cy="6126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3067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2258" name="Picture 2" descr="under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2259" name="Text Box 3"/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smtClean="0">
                <a:solidFill>
                  <a:srgbClr val="9900CC"/>
                </a:solidFill>
              </a:rPr>
              <a:t>© Boardworks Ltd 2004</a:t>
            </a:r>
          </a:p>
        </p:txBody>
      </p:sp>
      <p:pic>
        <p:nvPicPr>
          <p:cNvPr id="352260" name="Picture 4" descr="boardworks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2261" name="Picture 5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2262" name="Text Box 6"/>
          <p:cNvSpPr txBox="1">
            <a:spLocks noChangeArrowheads="1"/>
          </p:cNvSpPr>
          <p:nvPr/>
        </p:nvSpPr>
        <p:spPr bwMode="auto">
          <a:xfrm>
            <a:off x="0" y="6607175"/>
            <a:ext cx="666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smtClean="0">
                <a:solidFill>
                  <a:srgbClr val="FFFFFF"/>
                </a:solidFill>
              </a:rPr>
              <a:t>1 of 20</a:t>
            </a:r>
            <a:endParaRPr lang="en-US" sz="1200" b="1" smtClean="0">
              <a:solidFill>
                <a:srgbClr val="FFFFFF"/>
              </a:solidFill>
            </a:endParaRPr>
          </a:p>
        </p:txBody>
      </p:sp>
      <p:pic>
        <p:nvPicPr>
          <p:cNvPr id="352263" name="Picture 7" descr="under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2264" name="Text Box 8"/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smtClean="0">
                <a:solidFill>
                  <a:srgbClr val="9900CC"/>
                </a:solidFill>
              </a:rPr>
              <a:t>© Boardworks Ltd 2005</a:t>
            </a:r>
          </a:p>
        </p:txBody>
      </p:sp>
      <p:pic>
        <p:nvPicPr>
          <p:cNvPr id="352265" name="Picture 9" descr="boardworks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2267" name="Text Box 11"/>
          <p:cNvSpPr txBox="1">
            <a:spLocks noChangeArrowheads="1"/>
          </p:cNvSpPr>
          <p:nvPr userDrawn="1"/>
        </p:nvSpPr>
        <p:spPr bwMode="auto">
          <a:xfrm>
            <a:off x="-180975" y="6619875"/>
            <a:ext cx="1116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fld id="{08FE3A7A-AF20-46F5-8A09-4912ADE92D49}" type="slidenum">
              <a:rPr lang="en-GB" sz="1200" b="1" smtClean="0">
                <a:solidFill>
                  <a:srgbClr val="FFFFFF"/>
                </a:solidFill>
              </a:rPr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GB" sz="1200" b="1" smtClean="0">
                <a:solidFill>
                  <a:srgbClr val="FFFFFF"/>
                </a:solidFill>
              </a:rPr>
              <a:t> of 36</a:t>
            </a:r>
            <a:endParaRPr lang="en-GB" sz="2400" smtClean="0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0804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1542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4611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0DAC-4478-440F-8F55-DAB7FD86C1BC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2FCA-9A65-4A96-ACF4-8EFBEB6B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40050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7744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8588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91941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55352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460752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616972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95307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785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0DAC-4478-440F-8F55-DAB7FD86C1BC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2FCA-9A65-4A96-ACF4-8EFBEB6B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97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0DAC-4478-440F-8F55-DAB7FD86C1BC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2FCA-9A65-4A96-ACF4-8EFBEB6B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55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0DAC-4478-440F-8F55-DAB7FD86C1BC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2FCA-9A65-4A96-ACF4-8EFBEB6B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15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0DAC-4478-440F-8F55-DAB7FD86C1BC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2FCA-9A65-4A96-ACF4-8EFBEB6B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86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0DAC-4478-440F-8F55-DAB7FD86C1BC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2FCA-9A65-4A96-ACF4-8EFBEB6B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47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21" Type="http://schemas.openxmlformats.org/officeDocument/2006/relationships/image" Target="../media/image6.png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.jpe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heme" Target="../theme/theme3.xml"/><Relationship Id="rId23" Type="http://schemas.openxmlformats.org/officeDocument/2006/relationships/image" Target="../media/image8.png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Relationship Id="rId22" Type="http://schemas.openxmlformats.org/officeDocument/2006/relationships/image" Target="../media/image7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38.xml"/><Relationship Id="rId16" Type="http://schemas.openxmlformats.org/officeDocument/2006/relationships/image" Target="../media/image4.jpe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46.xml"/><Relationship Id="rId19" Type="http://schemas.openxmlformats.org/officeDocument/2006/relationships/image" Target="../media/image9.png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00DAC-4478-440F-8F55-DAB7FD86C1BC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32FCA-9A65-4A96-ACF4-8EFBEB6B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52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BDFD47-2B8B-4E5B-92B5-D87DED7590A9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539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5090" name="Picture 2" descr="underlin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5091" name="Text Box 3"/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smtClean="0">
                <a:solidFill>
                  <a:srgbClr val="9900CC"/>
                </a:solidFill>
              </a:rPr>
              <a:t>© Boardworks Ltd 2004</a:t>
            </a:r>
          </a:p>
        </p:txBody>
      </p:sp>
      <p:pic>
        <p:nvPicPr>
          <p:cNvPr id="345092" name="Picture 4" descr="swish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723582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5093" name="Picture 5" descr="boardworks_logo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5094" name="Picture 6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5095" name="Picture 7" descr="left_button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5096" name="Text Box 8"/>
          <p:cNvSpPr txBox="1">
            <a:spLocks noChangeArrowheads="1"/>
          </p:cNvSpPr>
          <p:nvPr/>
        </p:nvSpPr>
        <p:spPr bwMode="auto">
          <a:xfrm>
            <a:off x="0" y="6610350"/>
            <a:ext cx="666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smtClean="0">
                <a:solidFill>
                  <a:srgbClr val="FFFFFF"/>
                </a:solidFill>
              </a:rPr>
              <a:t>1 of 20</a:t>
            </a:r>
            <a:endParaRPr lang="en-US" sz="1200" b="1" smtClean="0">
              <a:solidFill>
                <a:srgbClr val="FFFFFF"/>
              </a:solidFill>
            </a:endParaRPr>
          </a:p>
        </p:txBody>
      </p:sp>
      <p:pic>
        <p:nvPicPr>
          <p:cNvPr id="345097" name="Picture 9" descr="underlin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5098" name="Text Box 10"/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smtClean="0">
                <a:solidFill>
                  <a:srgbClr val="9900CC"/>
                </a:solidFill>
              </a:rPr>
              <a:t>© Boardworks Ltd 2005</a:t>
            </a:r>
          </a:p>
        </p:txBody>
      </p:sp>
      <p:pic>
        <p:nvPicPr>
          <p:cNvPr id="345099" name="Picture 11" descr="swish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723582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5100" name="Picture 12" descr="boardworks_logo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5101" name="Picture 13" descr="left_button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510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166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       Click to edit Master title style</a:t>
            </a:r>
          </a:p>
        </p:txBody>
      </p:sp>
      <p:sp>
        <p:nvSpPr>
          <p:cNvPr id="345111" name="Text Box 23"/>
          <p:cNvSpPr txBox="1">
            <a:spLocks noChangeArrowheads="1"/>
          </p:cNvSpPr>
          <p:nvPr/>
        </p:nvSpPr>
        <p:spPr bwMode="auto">
          <a:xfrm>
            <a:off x="0" y="6624638"/>
            <a:ext cx="11160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fld id="{0427DCD5-DA3C-4F8E-882B-63AEFA5540B8}" type="slidenum">
              <a:rPr lang="en-GB" sz="1200" b="1" smtClean="0">
                <a:solidFill>
                  <a:srgbClr val="FFFFFF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r>
              <a:rPr lang="en-GB" sz="1200" b="1" smtClean="0">
                <a:solidFill>
                  <a:srgbClr val="FFFFFF"/>
                </a:solidFill>
              </a:rPr>
              <a:t> of 36</a:t>
            </a:r>
          </a:p>
        </p:txBody>
      </p:sp>
      <p:grpSp>
        <p:nvGrpSpPr>
          <p:cNvPr id="345131" name="Group 43"/>
          <p:cNvGrpSpPr>
            <a:grpSpLocks/>
          </p:cNvGrpSpPr>
          <p:nvPr/>
        </p:nvGrpSpPr>
        <p:grpSpPr bwMode="auto">
          <a:xfrm>
            <a:off x="238125" y="92075"/>
            <a:ext cx="360363" cy="360363"/>
            <a:chOff x="975" y="754"/>
            <a:chExt cx="227" cy="227"/>
          </a:xfrm>
        </p:grpSpPr>
        <p:sp>
          <p:nvSpPr>
            <p:cNvPr id="345132" name="Oval 44"/>
            <p:cNvSpPr>
              <a:spLocks noChangeAspect="1" noChangeArrowheads="1"/>
            </p:cNvSpPr>
            <p:nvPr userDrawn="1"/>
          </p:nvSpPr>
          <p:spPr bwMode="auto">
            <a:xfrm>
              <a:off x="975" y="754"/>
              <a:ext cx="227" cy="227"/>
            </a:xfrm>
            <a:prstGeom prst="ellipse">
              <a:avLst/>
            </a:prstGeom>
            <a:solidFill>
              <a:srgbClr val="01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800" smtClean="0">
                <a:solidFill>
                  <a:srgbClr val="00FFFF"/>
                </a:solidFill>
              </a:endParaRPr>
            </a:p>
          </p:txBody>
        </p:sp>
        <p:sp>
          <p:nvSpPr>
            <p:cNvPr id="345133" name="Oval 45"/>
            <p:cNvSpPr>
              <a:spLocks noChangeAspect="1" noChangeArrowheads="1"/>
            </p:cNvSpPr>
            <p:nvPr userDrawn="1"/>
          </p:nvSpPr>
          <p:spPr bwMode="auto">
            <a:xfrm>
              <a:off x="975" y="754"/>
              <a:ext cx="227" cy="227"/>
            </a:xfrm>
            <a:prstGeom prst="ellipse">
              <a:avLst/>
            </a:prstGeom>
            <a:noFill/>
            <a:ln w="22860">
              <a:solidFill>
                <a:srgbClr val="01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800" smtClean="0">
                <a:solidFill>
                  <a:srgbClr val="00FFFF"/>
                </a:solidFill>
              </a:endParaRPr>
            </a:p>
          </p:txBody>
        </p:sp>
        <p:pic>
          <p:nvPicPr>
            <p:cNvPr id="345134" name="Picture 46" descr="KS3_chemistry_orange"/>
            <p:cNvPicPr>
              <a:picLocks noChangeAspect="1" noChangeArrowheads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5" y="765"/>
              <a:ext cx="2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5135" name="Picture 47" descr="8E_image1"/>
            <p:cNvPicPr>
              <a:picLocks noChangeAspect="1" noChangeArrowheads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7" y="819"/>
              <a:ext cx="143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5136" name="Picture 48" descr="8E_image2"/>
            <p:cNvPicPr>
              <a:picLocks noChangeAspect="1" noChangeArrowheads="1"/>
            </p:cNvPicPr>
            <p:nvPr userDrawn="1"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" y="781"/>
              <a:ext cx="84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6617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1234" name="Picture 2" descr="underlin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1235" name="Text Box 3"/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smtClean="0">
                <a:solidFill>
                  <a:srgbClr val="9900CC"/>
                </a:solidFill>
              </a:rPr>
              <a:t>© Boardworks Ltd 2004</a:t>
            </a:r>
          </a:p>
        </p:txBody>
      </p:sp>
      <p:pic>
        <p:nvPicPr>
          <p:cNvPr id="351236" name="Picture 4" descr="swish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723582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1237" name="Picture 5" descr="boardworks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1238" name="Picture 6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1239" name="Picture 7" descr="left_button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1240" name="Text Box 8"/>
          <p:cNvSpPr txBox="1">
            <a:spLocks noChangeArrowheads="1"/>
          </p:cNvSpPr>
          <p:nvPr/>
        </p:nvSpPr>
        <p:spPr bwMode="auto">
          <a:xfrm>
            <a:off x="0" y="6610350"/>
            <a:ext cx="666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smtClean="0">
                <a:solidFill>
                  <a:srgbClr val="FFFFFF"/>
                </a:solidFill>
              </a:rPr>
              <a:t>1 of 20</a:t>
            </a:r>
            <a:endParaRPr lang="en-US" sz="1200" b="1" smtClean="0">
              <a:solidFill>
                <a:srgbClr val="FFFFFF"/>
              </a:solidFill>
            </a:endParaRPr>
          </a:p>
        </p:txBody>
      </p:sp>
      <p:pic>
        <p:nvPicPr>
          <p:cNvPr id="351241" name="Picture 9" descr="underlin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1242" name="Text Box 10"/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smtClean="0">
                <a:solidFill>
                  <a:srgbClr val="9900CC"/>
                </a:solidFill>
              </a:rPr>
              <a:t>© Boardworks Ltd 2005</a:t>
            </a:r>
          </a:p>
        </p:txBody>
      </p:sp>
      <p:pic>
        <p:nvPicPr>
          <p:cNvPr id="351243" name="Picture 11" descr="swish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723582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1244" name="Picture 12" descr="boardworks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1245" name="Picture 13" descr="left_button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12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166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       Click to edit Master title style</a:t>
            </a:r>
          </a:p>
        </p:txBody>
      </p:sp>
      <p:sp>
        <p:nvSpPr>
          <p:cNvPr id="351255" name="Text Box 23"/>
          <p:cNvSpPr txBox="1">
            <a:spLocks noChangeArrowheads="1"/>
          </p:cNvSpPr>
          <p:nvPr userDrawn="1"/>
        </p:nvSpPr>
        <p:spPr bwMode="auto">
          <a:xfrm>
            <a:off x="-180975" y="6619875"/>
            <a:ext cx="1116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fld id="{A5D6AF34-3454-4E5F-9D62-69406236F311}" type="slidenum">
              <a:rPr lang="en-GB" sz="1200" b="1" smtClean="0">
                <a:solidFill>
                  <a:srgbClr val="FFFFFF"/>
                </a:solidFill>
              </a:rPr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GB" sz="1200" b="1" smtClean="0">
                <a:solidFill>
                  <a:srgbClr val="FFFFFF"/>
                </a:solidFill>
              </a:rPr>
              <a:t> of 36</a:t>
            </a:r>
            <a:endParaRPr lang="en-GB" sz="2400" smtClean="0">
              <a:solidFill>
                <a:srgbClr val="00FFFF"/>
              </a:solidFill>
            </a:endParaRPr>
          </a:p>
        </p:txBody>
      </p:sp>
      <p:grpSp>
        <p:nvGrpSpPr>
          <p:cNvPr id="351268" name="Group 36"/>
          <p:cNvGrpSpPr>
            <a:grpSpLocks/>
          </p:cNvGrpSpPr>
          <p:nvPr userDrawn="1"/>
        </p:nvGrpSpPr>
        <p:grpSpPr bwMode="auto">
          <a:xfrm>
            <a:off x="236538" y="90488"/>
            <a:ext cx="360362" cy="360362"/>
            <a:chOff x="1111" y="981"/>
            <a:chExt cx="227" cy="227"/>
          </a:xfrm>
        </p:grpSpPr>
        <p:sp>
          <p:nvSpPr>
            <p:cNvPr id="351269" name="Oval 37"/>
            <p:cNvSpPr>
              <a:spLocks noChangeAspect="1" noChangeArrowheads="1"/>
            </p:cNvSpPr>
            <p:nvPr userDrawn="1"/>
          </p:nvSpPr>
          <p:spPr bwMode="auto">
            <a:xfrm>
              <a:off x="1111" y="981"/>
              <a:ext cx="227" cy="227"/>
            </a:xfrm>
            <a:prstGeom prst="ellipse">
              <a:avLst/>
            </a:prstGeom>
            <a:solidFill>
              <a:srgbClr val="01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b="1" smtClean="0">
                <a:solidFill>
                  <a:srgbClr val="00FFFF"/>
                </a:solidFill>
              </a:endParaRPr>
            </a:p>
          </p:txBody>
        </p:sp>
        <p:sp>
          <p:nvSpPr>
            <p:cNvPr id="351270" name="Oval 38"/>
            <p:cNvSpPr>
              <a:spLocks noChangeAspect="1" noChangeArrowheads="1"/>
            </p:cNvSpPr>
            <p:nvPr userDrawn="1"/>
          </p:nvSpPr>
          <p:spPr bwMode="auto">
            <a:xfrm>
              <a:off x="1111" y="981"/>
              <a:ext cx="227" cy="227"/>
            </a:xfrm>
            <a:prstGeom prst="ellipse">
              <a:avLst/>
            </a:prstGeom>
            <a:noFill/>
            <a:ln w="22860">
              <a:solidFill>
                <a:srgbClr val="01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b="1" smtClean="0">
                <a:solidFill>
                  <a:srgbClr val="00FFFF"/>
                </a:solidFill>
              </a:endParaRPr>
            </a:p>
          </p:txBody>
        </p:sp>
        <p:pic>
          <p:nvPicPr>
            <p:cNvPr id="351271" name="Picture 39" descr="KS3_chemistry_orange"/>
            <p:cNvPicPr>
              <a:picLocks noChangeAspect="1" noChangeArrowheads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1" y="994"/>
              <a:ext cx="2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1272" name="Picture 40" descr="8F_image1"/>
            <p:cNvPicPr>
              <a:picLocks noChangeAspect="1" noChangeArrowheads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8" y="1040"/>
              <a:ext cx="143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1273" name="Picture 41" descr="8F_image2"/>
            <p:cNvPicPr>
              <a:picLocks noChangeAspect="1" noChangeArrowheads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0" y="1007"/>
              <a:ext cx="84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4103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image" Target="../media/image12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      Anagrams</a:t>
            </a:r>
          </a:p>
        </p:txBody>
      </p:sp>
      <p:pic>
        <p:nvPicPr>
          <p:cNvPr id="513027" name="Picture 3" descr="flash icon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13335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spid="1037" name="ShockwaveFlash1" r:id="rId2" imgW="8699400" imgH="5308560"/>
        </mc:Choice>
        <mc:Fallback>
          <p:control name="ShockwaveFlash1" r:id="rId2" imgW="8699400" imgH="5308560">
            <p:pic>
              <p:nvPicPr>
                <p:cNvPr id="2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212725" y="800100"/>
                  <a:ext cx="8699500" cy="530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24288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dirty="0" smtClean="0">
                <a:solidFill>
                  <a:srgbClr val="FF0000"/>
                </a:solidFill>
              </a:rPr>
              <a:t>Naming Simple Molecules</a:t>
            </a:r>
            <a:br>
              <a:rPr lang="en-GB" sz="4000" b="1" dirty="0" smtClean="0">
                <a:solidFill>
                  <a:srgbClr val="FF0000"/>
                </a:solidFill>
              </a:rPr>
            </a:br>
            <a:r>
              <a:rPr lang="en-GB" sz="4000" b="1" dirty="0" smtClean="0">
                <a:solidFill>
                  <a:schemeClr val="hlink"/>
                </a:solidFill>
              </a:rPr>
              <a:t>Metal + Non-Metal + Oxygen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n-GB" sz="2800" dirty="0" smtClean="0"/>
              <a:t>Use this method if one oxygen is removed from a substance ending in –ate.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GB" sz="2800" dirty="0" smtClean="0"/>
              <a:t>First word: Write out the </a:t>
            </a:r>
            <a:r>
              <a:rPr lang="en-GB" sz="2800" i="1" dirty="0" smtClean="0">
                <a:solidFill>
                  <a:schemeClr val="hlink"/>
                </a:solidFill>
              </a:rPr>
              <a:t>full name</a:t>
            </a:r>
            <a:r>
              <a:rPr lang="en-GB" sz="2800" dirty="0" smtClean="0"/>
              <a:t> of the first element (</a:t>
            </a:r>
            <a:r>
              <a:rPr lang="en-GB" sz="2800" i="1" dirty="0" smtClean="0">
                <a:solidFill>
                  <a:schemeClr val="hlink"/>
                </a:solidFill>
              </a:rPr>
              <a:t>metal</a:t>
            </a:r>
            <a:r>
              <a:rPr lang="en-GB" sz="2800" dirty="0" smtClean="0"/>
              <a:t>) of the </a:t>
            </a:r>
            <a:r>
              <a:rPr lang="en-GB" sz="2800" b="1" dirty="0" smtClean="0">
                <a:solidFill>
                  <a:schemeClr val="hlink"/>
                </a:solidFill>
              </a:rPr>
              <a:t>chemical formula</a:t>
            </a:r>
            <a:r>
              <a:rPr lang="en-GB" sz="2800" dirty="0" smtClean="0"/>
              <a:t>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GB" sz="2800" dirty="0" smtClean="0"/>
              <a:t>Second word: Write out the </a:t>
            </a:r>
            <a:r>
              <a:rPr lang="en-GB" sz="2800" i="1" dirty="0" smtClean="0">
                <a:solidFill>
                  <a:schemeClr val="hlink"/>
                </a:solidFill>
              </a:rPr>
              <a:t>root</a:t>
            </a:r>
            <a:r>
              <a:rPr lang="en-GB" sz="2800" dirty="0" smtClean="0"/>
              <a:t> of the second element (</a:t>
            </a:r>
            <a:r>
              <a:rPr lang="en-GB" sz="2800" i="1" dirty="0" smtClean="0">
                <a:solidFill>
                  <a:schemeClr val="hlink"/>
                </a:solidFill>
              </a:rPr>
              <a:t>non-metal</a:t>
            </a:r>
            <a:r>
              <a:rPr lang="en-GB" sz="2800" dirty="0" smtClean="0"/>
              <a:t>) and add </a:t>
            </a:r>
            <a:r>
              <a:rPr lang="en-GB" sz="2800" b="1" dirty="0" smtClean="0">
                <a:solidFill>
                  <a:schemeClr val="hlink"/>
                </a:solidFill>
              </a:rPr>
              <a:t>–</a:t>
            </a:r>
            <a:r>
              <a:rPr lang="en-GB" sz="2800" b="1" dirty="0" err="1" smtClean="0">
                <a:solidFill>
                  <a:schemeClr val="hlink"/>
                </a:solidFill>
              </a:rPr>
              <a:t>ite</a:t>
            </a:r>
            <a:r>
              <a:rPr lang="en-GB" sz="2800" dirty="0" smtClean="0"/>
              <a:t> to the end.</a:t>
            </a:r>
          </a:p>
          <a:p>
            <a:pPr marL="609600" indent="-609600" algn="ctr" eaLnBrk="1" hangingPunct="1">
              <a:buFontTx/>
              <a:buNone/>
              <a:defRPr/>
            </a:pPr>
            <a:r>
              <a:rPr lang="en-GB" sz="2800" dirty="0" smtClean="0">
                <a:solidFill>
                  <a:srgbClr val="FF0000"/>
                </a:solidFill>
              </a:rPr>
              <a:t>These have one fewer </a:t>
            </a:r>
            <a:r>
              <a:rPr lang="en-GB" sz="2800" dirty="0" err="1" smtClean="0">
                <a:solidFill>
                  <a:srgbClr val="FF0000"/>
                </a:solidFill>
              </a:rPr>
              <a:t>oxygens</a:t>
            </a:r>
            <a:r>
              <a:rPr lang="en-GB" sz="2800" dirty="0" smtClean="0">
                <a:solidFill>
                  <a:srgbClr val="FF0000"/>
                </a:solidFill>
              </a:rPr>
              <a:t> than –ate endings</a:t>
            </a:r>
          </a:p>
          <a:p>
            <a:pPr marL="609600" indent="-609600" algn="ctr" eaLnBrk="1" hangingPunct="1">
              <a:buFontTx/>
              <a:buNone/>
              <a:defRPr/>
            </a:pPr>
            <a:endParaRPr lang="en-GB" sz="1400" dirty="0" smtClean="0">
              <a:solidFill>
                <a:srgbClr val="FF0000"/>
              </a:solidFill>
            </a:endParaRPr>
          </a:p>
          <a:p>
            <a:pPr marL="609600" indent="-609600" algn="ctr" eaLnBrk="1" hangingPunct="1">
              <a:buFontTx/>
              <a:buNone/>
              <a:defRPr/>
            </a:pPr>
            <a:r>
              <a:rPr lang="en-GB" sz="2800" dirty="0" smtClean="0"/>
              <a:t>Example: MgSO</a:t>
            </a:r>
            <a:r>
              <a:rPr lang="en-GB" sz="2800" baseline="-25000" dirty="0" smtClean="0"/>
              <a:t>3</a:t>
            </a:r>
            <a:r>
              <a:rPr lang="en-GB" sz="2800" dirty="0" smtClean="0"/>
              <a:t> = magnesium sulph</a:t>
            </a:r>
            <a:r>
              <a:rPr lang="en-GB" sz="2800" dirty="0" smtClean="0">
                <a:solidFill>
                  <a:schemeClr val="hlink"/>
                </a:solidFill>
              </a:rPr>
              <a:t>ite</a:t>
            </a:r>
          </a:p>
          <a:p>
            <a:pPr marL="609600" indent="-609600" algn="ctr" eaLnBrk="1" hangingPunct="1">
              <a:buFontTx/>
              <a:buNone/>
              <a:defRPr/>
            </a:pPr>
            <a:r>
              <a:rPr lang="en-GB" sz="2800" dirty="0" smtClean="0"/>
              <a:t>ZnNO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 = zinc nitr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ite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GB" sz="2800" dirty="0" smtClean="0">
                <a:solidFill>
                  <a:schemeClr val="hlink"/>
                </a:solidFill>
              </a:rPr>
              <a:t>			</a:t>
            </a:r>
          </a:p>
          <a:p>
            <a:pPr marL="609600" indent="-609600" eaLnBrk="1" hangingPunct="1">
              <a:buFontTx/>
              <a:buAutoNum type="arabicPeriod"/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80489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dirty="0" smtClean="0">
                <a:solidFill>
                  <a:srgbClr val="FF0000"/>
                </a:solidFill>
              </a:rPr>
              <a:t>Naming Simple Molecules</a:t>
            </a:r>
            <a:br>
              <a:rPr lang="en-GB" sz="4000" b="1" dirty="0" smtClean="0">
                <a:solidFill>
                  <a:srgbClr val="FF0000"/>
                </a:solidFill>
              </a:rPr>
            </a:br>
            <a:r>
              <a:rPr lang="en-GB" sz="4000" b="1" dirty="0" smtClean="0">
                <a:solidFill>
                  <a:schemeClr val="hlink"/>
                </a:solidFill>
              </a:rPr>
              <a:t>Non-Metal + Non-Metal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GB" sz="2800" smtClean="0"/>
              <a:t>1. First word: </a:t>
            </a:r>
            <a:r>
              <a:rPr lang="en-GB" sz="2800" smtClean="0">
                <a:solidFill>
                  <a:srgbClr val="FF0000"/>
                </a:solidFill>
              </a:rPr>
              <a:t>Prefix (unless its 1)</a:t>
            </a:r>
            <a:r>
              <a:rPr lang="en-GB" sz="2800" smtClean="0"/>
              <a:t> + Write out the </a:t>
            </a:r>
            <a:r>
              <a:rPr lang="en-GB" sz="2800" i="1" smtClean="0">
                <a:solidFill>
                  <a:schemeClr val="hlink"/>
                </a:solidFill>
              </a:rPr>
              <a:t>full name</a:t>
            </a:r>
            <a:r>
              <a:rPr lang="en-GB" sz="2800" smtClean="0"/>
              <a:t> of the first element of the </a:t>
            </a:r>
            <a:r>
              <a:rPr lang="en-GB" sz="2800" b="1" smtClean="0">
                <a:solidFill>
                  <a:schemeClr val="hlink"/>
                </a:solidFill>
              </a:rPr>
              <a:t>chemical formula</a:t>
            </a:r>
            <a:r>
              <a:rPr lang="en-GB" sz="2800" smtClean="0"/>
              <a:t>.</a:t>
            </a:r>
          </a:p>
          <a:p>
            <a:pPr marL="609600" indent="-609600" eaLnBrk="1" hangingPunct="1">
              <a:buFontTx/>
              <a:buNone/>
            </a:pPr>
            <a:r>
              <a:rPr lang="en-GB" sz="2800" smtClean="0"/>
              <a:t>2. Second word:</a:t>
            </a:r>
          </a:p>
          <a:p>
            <a:pPr marL="609600" indent="-609600" eaLnBrk="1" hangingPunct="1">
              <a:buFontTx/>
              <a:buNone/>
            </a:pPr>
            <a:r>
              <a:rPr lang="en-GB" sz="2800" smtClean="0"/>
              <a:t>	a. Look at the </a:t>
            </a:r>
            <a:r>
              <a:rPr lang="en-GB" sz="2800" b="1" smtClean="0">
                <a:solidFill>
                  <a:srgbClr val="FF0000"/>
                </a:solidFill>
              </a:rPr>
              <a:t>number</a:t>
            </a:r>
            <a:r>
              <a:rPr lang="en-GB" sz="2800" smtClean="0"/>
              <a:t> of atoms and write the correct </a:t>
            </a:r>
            <a:r>
              <a:rPr lang="en-GB" sz="2800" i="1" smtClean="0">
                <a:solidFill>
                  <a:srgbClr val="FF0000"/>
                </a:solidFill>
              </a:rPr>
              <a:t>prefix.</a:t>
            </a:r>
            <a:endParaRPr lang="en-GB" sz="2800" smtClean="0"/>
          </a:p>
          <a:p>
            <a:pPr marL="609600" indent="-609600" eaLnBrk="1" hangingPunct="1">
              <a:buFontTx/>
              <a:buNone/>
            </a:pPr>
            <a:r>
              <a:rPr lang="en-GB" sz="2800" smtClean="0"/>
              <a:t>	b. Write out the </a:t>
            </a:r>
            <a:r>
              <a:rPr lang="en-GB" sz="2800" i="1" smtClean="0">
                <a:solidFill>
                  <a:schemeClr val="hlink"/>
                </a:solidFill>
              </a:rPr>
              <a:t>root</a:t>
            </a:r>
            <a:r>
              <a:rPr lang="en-GB" sz="2800" smtClean="0"/>
              <a:t> of the second element and add </a:t>
            </a:r>
            <a:r>
              <a:rPr lang="en-GB" sz="2800" b="1" smtClean="0">
                <a:solidFill>
                  <a:schemeClr val="hlink"/>
                </a:solidFill>
              </a:rPr>
              <a:t>–ide</a:t>
            </a:r>
            <a:r>
              <a:rPr lang="en-GB" sz="2800" smtClean="0"/>
              <a:t> to the end.</a:t>
            </a:r>
          </a:p>
          <a:p>
            <a:pPr marL="609600" indent="-609600" eaLnBrk="1" hangingPunct="1">
              <a:buFontTx/>
              <a:buNone/>
            </a:pPr>
            <a:endParaRPr lang="en-GB" sz="2800" smtClean="0"/>
          </a:p>
          <a:p>
            <a:pPr marL="990600" lvl="1" indent="-533400" eaLnBrk="1" hangingPunct="1">
              <a:buFontTx/>
              <a:buNone/>
            </a:pPr>
            <a:r>
              <a:rPr lang="en-GB" sz="2400" smtClean="0"/>
              <a:t>Example: CO</a:t>
            </a:r>
            <a:r>
              <a:rPr lang="en-GB" sz="2400" baseline="-25000" smtClean="0"/>
              <a:t>2</a:t>
            </a:r>
            <a:r>
              <a:rPr lang="en-GB" sz="2400" smtClean="0"/>
              <a:t> = carbon </a:t>
            </a:r>
            <a:r>
              <a:rPr lang="en-GB" sz="2400" smtClean="0">
                <a:solidFill>
                  <a:srgbClr val="FF0000"/>
                </a:solidFill>
              </a:rPr>
              <a:t>di</a:t>
            </a:r>
            <a:r>
              <a:rPr lang="en-GB" sz="2400" smtClean="0"/>
              <a:t>oxide</a:t>
            </a:r>
          </a:p>
          <a:p>
            <a:pPr marL="990600" lvl="1" indent="-533400" eaLnBrk="1" hangingPunct="1">
              <a:buFontTx/>
              <a:buNone/>
            </a:pPr>
            <a:endParaRPr lang="en-GB" sz="2400" smtClean="0"/>
          </a:p>
        </p:txBody>
      </p:sp>
    </p:spTree>
    <p:extLst>
      <p:ext uri="{BB962C8B-B14F-4D97-AF65-F5344CB8AC3E}">
        <p14:creationId xmlns:p14="http://schemas.microsoft.com/office/powerpoint/2010/main" val="233847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171450"/>
            <a:ext cx="8229600" cy="1143000"/>
          </a:xfrm>
        </p:spPr>
        <p:txBody>
          <a:bodyPr/>
          <a:lstStyle/>
          <a:p>
            <a:pPr eaLnBrk="1" hangingPunct="1"/>
            <a:r>
              <a:rPr lang="en-GB" b="1" dirty="0" smtClean="0">
                <a:solidFill>
                  <a:srgbClr val="FF0000"/>
                </a:solidFill>
              </a:rPr>
              <a:t>Can you figure out the prefix?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401888" y="908050"/>
            <a:ext cx="2170112" cy="4525963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GB" smtClean="0"/>
              <a:t>Number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One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Two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Three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Four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Five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Six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Seven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Eight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Nine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Ten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908050"/>
            <a:ext cx="4038600" cy="5617294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GB" dirty="0" smtClean="0"/>
              <a:t>Prefix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 smtClean="0"/>
              <a:t>Mono-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 smtClean="0"/>
              <a:t>Di-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 smtClean="0"/>
              <a:t>Tri-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 smtClean="0"/>
              <a:t>Tetra-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 err="1" smtClean="0"/>
              <a:t>Penta</a:t>
            </a:r>
            <a:r>
              <a:rPr lang="en-GB" dirty="0" smtClean="0"/>
              <a:t>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 smtClean="0"/>
              <a:t>Hex-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 err="1" smtClean="0"/>
              <a:t>Hept</a:t>
            </a:r>
            <a:r>
              <a:rPr lang="en-GB" dirty="0" smtClean="0"/>
              <a:t>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 smtClean="0"/>
              <a:t>Oct-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 smtClean="0"/>
              <a:t>Non-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 smtClean="0"/>
              <a:t>Dec-</a:t>
            </a:r>
          </a:p>
        </p:txBody>
      </p:sp>
    </p:spTree>
    <p:extLst>
      <p:ext uri="{BB962C8B-B14F-4D97-AF65-F5344CB8AC3E}">
        <p14:creationId xmlns:p14="http://schemas.microsoft.com/office/powerpoint/2010/main" val="418505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solidFill>
                  <a:srgbClr val="FF0000"/>
                </a:solidFill>
              </a:rPr>
              <a:t>Name that Compound!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09663" y="1600200"/>
            <a:ext cx="3101975" cy="45259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GB" smtClean="0"/>
              <a:t>Chemical Formula</a:t>
            </a:r>
          </a:p>
          <a:p>
            <a:pPr marL="609600" indent="-609600" eaLnBrk="1" hangingPunct="1"/>
            <a:r>
              <a:rPr lang="en-GB" smtClean="0"/>
              <a:t>NO</a:t>
            </a:r>
          </a:p>
          <a:p>
            <a:pPr marL="609600" indent="-609600" eaLnBrk="1" hangingPunct="1"/>
            <a:r>
              <a:rPr lang="en-GB" smtClean="0"/>
              <a:t>SO</a:t>
            </a:r>
            <a:r>
              <a:rPr lang="en-GB" baseline="-25000" smtClean="0"/>
              <a:t>2</a:t>
            </a:r>
          </a:p>
          <a:p>
            <a:pPr marL="609600" indent="-609600" eaLnBrk="1" hangingPunct="1"/>
            <a:r>
              <a:rPr lang="en-GB" smtClean="0"/>
              <a:t>CO</a:t>
            </a:r>
          </a:p>
          <a:p>
            <a:pPr marL="609600" indent="-609600" eaLnBrk="1" hangingPunct="1"/>
            <a:r>
              <a:rPr lang="en-GB" smtClean="0"/>
              <a:t>CCl</a:t>
            </a:r>
            <a:r>
              <a:rPr lang="en-GB" baseline="-25000" smtClean="0"/>
              <a:t>4</a:t>
            </a:r>
          </a:p>
          <a:p>
            <a:pPr marL="609600" indent="-609600" eaLnBrk="1" hangingPunct="1"/>
            <a:endParaRPr lang="en-GB" smtClean="0"/>
          </a:p>
          <a:p>
            <a:pPr marL="609600" indent="-609600" eaLnBrk="1" hangingPunct="1"/>
            <a:endParaRPr lang="en-GB" smtClean="0"/>
          </a:p>
          <a:p>
            <a:pPr marL="609600" indent="-609600" eaLnBrk="1" hangingPunct="1"/>
            <a:endParaRPr lang="en-GB" baseline="-25000" smtClean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GB" smtClean="0"/>
              <a:t>Name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Nitrogen Monoxide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Sulphur Dioxide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Carbon Monoxide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Carbon Tetrachloride</a:t>
            </a:r>
          </a:p>
          <a:p>
            <a:pPr marL="533400" indent="-533400" eaLnBrk="1" hangingPunct="1">
              <a:buFontTx/>
              <a:buAutoNum type="arabicPeriod"/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6560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Name that Compound!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en-GB" dirty="0"/>
              <a:t>Chemical Formula</a:t>
            </a:r>
          </a:p>
          <a:p>
            <a:pPr>
              <a:defRPr/>
            </a:pPr>
            <a:r>
              <a:rPr lang="en-GB" dirty="0" smtClean="0"/>
              <a:t>MgCO</a:t>
            </a:r>
            <a:r>
              <a:rPr lang="en-GB" baseline="-25000" dirty="0" smtClean="0"/>
              <a:t>3</a:t>
            </a:r>
          </a:p>
          <a:p>
            <a:pPr>
              <a:defRPr/>
            </a:pPr>
            <a:r>
              <a:rPr lang="en-GB" dirty="0" smtClean="0"/>
              <a:t>ZnSO</a:t>
            </a:r>
            <a:r>
              <a:rPr lang="en-GB" baseline="-25000" dirty="0"/>
              <a:t>4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ZnSO</a:t>
            </a:r>
            <a:r>
              <a:rPr lang="en-GB" baseline="-25000" dirty="0" smtClean="0"/>
              <a:t>3</a:t>
            </a:r>
            <a:endParaRPr lang="en-GB" dirty="0"/>
          </a:p>
          <a:p>
            <a:pPr>
              <a:defRPr/>
            </a:pPr>
            <a:r>
              <a:rPr lang="en-GB" dirty="0" smtClean="0"/>
              <a:t>Na</a:t>
            </a:r>
            <a:r>
              <a:rPr lang="en-GB" baseline="-25000" dirty="0" smtClean="0"/>
              <a:t>2</a:t>
            </a:r>
            <a:r>
              <a:rPr lang="en-GB" dirty="0" smtClean="0"/>
              <a:t>SO</a:t>
            </a:r>
            <a:r>
              <a:rPr lang="en-GB" baseline="-25000" dirty="0" smtClean="0"/>
              <a:t>4</a:t>
            </a:r>
          </a:p>
          <a:p>
            <a:pPr>
              <a:defRPr/>
            </a:pPr>
            <a:r>
              <a:rPr lang="en-GB" dirty="0" smtClean="0"/>
              <a:t>LiNO</a:t>
            </a:r>
            <a:r>
              <a:rPr lang="en-GB" baseline="-25000" dirty="0"/>
              <a:t>3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Ca</a:t>
            </a:r>
            <a:r>
              <a:rPr lang="en-GB" baseline="-25000" dirty="0" smtClean="0"/>
              <a:t>3</a:t>
            </a:r>
            <a:r>
              <a:rPr lang="en-GB" dirty="0" smtClean="0"/>
              <a:t>(PO</a:t>
            </a:r>
            <a:r>
              <a:rPr lang="en-GB" baseline="-25000" dirty="0" smtClean="0"/>
              <a:t>4</a:t>
            </a:r>
            <a:r>
              <a:rPr lang="en-GB" dirty="0" smtClean="0"/>
              <a:t>)</a:t>
            </a:r>
            <a:r>
              <a:rPr lang="en-GB" baseline="-25000" dirty="0" smtClean="0"/>
              <a:t>2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1638" y="1600200"/>
            <a:ext cx="4475162" cy="4525963"/>
          </a:xfrm>
        </p:spPr>
        <p:txBody>
          <a:bodyPr/>
          <a:lstStyle/>
          <a:p>
            <a:pPr marL="533400" indent="-533400" eaLnBrk="1" hangingPunct="1">
              <a:buFontTx/>
              <a:buNone/>
              <a:defRPr/>
            </a:pPr>
            <a:r>
              <a:rPr lang="en-GB" dirty="0"/>
              <a:t>Name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GB" dirty="0" smtClean="0"/>
              <a:t>Magnesium Carbonate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GB" dirty="0" smtClean="0"/>
              <a:t>Zinc Sulphate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GB" dirty="0"/>
              <a:t>Zinc </a:t>
            </a:r>
            <a:r>
              <a:rPr lang="en-GB" dirty="0" smtClean="0"/>
              <a:t>Sulphite</a:t>
            </a:r>
            <a:endParaRPr lang="en-GB" dirty="0"/>
          </a:p>
          <a:p>
            <a:pPr marL="514350" indent="-514350">
              <a:buFontTx/>
              <a:buAutoNum type="arabicPeriod"/>
              <a:defRPr/>
            </a:pPr>
            <a:r>
              <a:rPr lang="en-GB" dirty="0" smtClean="0"/>
              <a:t>Sodium Sulphate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GB" dirty="0" smtClean="0"/>
              <a:t>Lithium Nitrate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GB" dirty="0" smtClean="0"/>
              <a:t>Calcium Phosphate</a:t>
            </a:r>
          </a:p>
          <a:p>
            <a:pPr marL="514350" indent="-514350">
              <a:buFontTx/>
              <a:buAutoNum type="arabicPeriod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851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Common 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Non-Metal + Oxygen Endings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755775" y="1844675"/>
            <a:ext cx="3463925" cy="3951288"/>
          </a:xfrm>
        </p:spPr>
        <p:txBody>
          <a:bodyPr/>
          <a:lstStyle/>
          <a:p>
            <a:r>
              <a:rPr lang="en-GB" sz="3200" dirty="0" smtClean="0"/>
              <a:t>Sulphate</a:t>
            </a:r>
          </a:p>
          <a:p>
            <a:r>
              <a:rPr lang="en-GB" sz="3200" dirty="0" smtClean="0"/>
              <a:t>Nitrate</a:t>
            </a:r>
          </a:p>
          <a:p>
            <a:r>
              <a:rPr lang="en-GB" sz="3200" dirty="0" smtClean="0"/>
              <a:t>Phosphate</a:t>
            </a:r>
          </a:p>
          <a:p>
            <a:r>
              <a:rPr lang="en-GB" sz="3200" dirty="0" smtClean="0"/>
              <a:t>Carbonate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92725" y="1844675"/>
            <a:ext cx="2087563" cy="395128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sz="3200" dirty="0" smtClean="0"/>
              <a:t>-SO</a:t>
            </a:r>
            <a:r>
              <a:rPr lang="en-GB" sz="3200" baseline="-25000" dirty="0" smtClean="0"/>
              <a:t>4</a:t>
            </a:r>
          </a:p>
          <a:p>
            <a:pPr marL="0" indent="0">
              <a:buFontTx/>
              <a:buNone/>
            </a:pPr>
            <a:r>
              <a:rPr lang="en-GB" sz="3200" dirty="0" smtClean="0"/>
              <a:t>-NO</a:t>
            </a:r>
            <a:r>
              <a:rPr lang="en-GB" sz="3200" baseline="-25000" dirty="0" smtClean="0"/>
              <a:t>3</a:t>
            </a:r>
          </a:p>
          <a:p>
            <a:pPr marL="0" indent="0">
              <a:buFontTx/>
              <a:buNone/>
            </a:pPr>
            <a:r>
              <a:rPr lang="en-GB" sz="3200" dirty="0" smtClean="0"/>
              <a:t>-PO</a:t>
            </a:r>
            <a:r>
              <a:rPr lang="en-GB" sz="3200" baseline="-25000" dirty="0" smtClean="0"/>
              <a:t>4</a:t>
            </a:r>
          </a:p>
          <a:p>
            <a:pPr marL="0" indent="0">
              <a:buFontTx/>
              <a:buNone/>
            </a:pPr>
            <a:r>
              <a:rPr lang="en-GB" sz="3200" dirty="0" smtClean="0"/>
              <a:t>-CO</a:t>
            </a:r>
            <a:r>
              <a:rPr lang="en-GB" sz="3200" baseline="-25000" dirty="0" smtClean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1768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Name the following compounds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965448" y="1052736"/>
            <a:ext cx="2454424" cy="531805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b="1" dirty="0" err="1" smtClean="0"/>
              <a:t>LiCl</a:t>
            </a:r>
            <a:endParaRPr lang="en-GB" b="1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CaF</a:t>
            </a:r>
            <a:r>
              <a:rPr lang="en-GB" b="1" baseline="-25000" dirty="0" smtClean="0"/>
              <a:t>2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err="1" smtClean="0"/>
              <a:t>KBr</a:t>
            </a:r>
            <a:endParaRPr lang="en-GB" b="1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err="1" smtClean="0"/>
              <a:t>BaO</a:t>
            </a:r>
            <a:endParaRPr lang="en-GB" b="1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MgCO</a:t>
            </a:r>
            <a:r>
              <a:rPr lang="en-GB" b="1" baseline="-25000" dirty="0" smtClean="0"/>
              <a:t>3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GB" b="1" dirty="0"/>
              <a:t>ZnSO</a:t>
            </a:r>
            <a:r>
              <a:rPr lang="en-GB" b="1" baseline="-25000" dirty="0"/>
              <a:t>4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GB" b="1" dirty="0"/>
              <a:t>ZnSO</a:t>
            </a:r>
            <a:r>
              <a:rPr lang="en-GB" b="1" baseline="-25000" dirty="0"/>
              <a:t>3</a:t>
            </a:r>
            <a:endParaRPr lang="en-GB" b="1" dirty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/>
              <a:t>WCl</a:t>
            </a:r>
            <a:r>
              <a:rPr lang="en-GB" b="1" baseline="-25000" dirty="0"/>
              <a:t>3</a:t>
            </a:r>
            <a:endParaRPr lang="en-GB" b="1" dirty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/>
              <a:t>AlPO</a:t>
            </a:r>
            <a:r>
              <a:rPr lang="en-GB" b="1" baseline="-25000" dirty="0"/>
              <a:t>4</a:t>
            </a:r>
            <a:endParaRPr lang="en-GB" b="1" dirty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/>
              <a:t>NaNO</a:t>
            </a:r>
            <a:r>
              <a:rPr lang="en-GB" b="1" baseline="-25000" dirty="0"/>
              <a:t>3</a:t>
            </a:r>
            <a:endParaRPr lang="en-GB" b="1" dirty="0"/>
          </a:p>
          <a:p>
            <a:pPr marL="514350" indent="-514350">
              <a:buFont typeface="+mj-lt"/>
              <a:buAutoNum type="arabicPeriod"/>
            </a:pPr>
            <a:endParaRPr lang="en-GB" b="1" dirty="0" smtClean="0"/>
          </a:p>
        </p:txBody>
      </p:sp>
      <p:sp>
        <p:nvSpPr>
          <p:cNvPr id="9" name="Content Placeholder 5"/>
          <p:cNvSpPr>
            <a:spLocks noGrp="1"/>
          </p:cNvSpPr>
          <p:nvPr>
            <p:ph sz="half" idx="1"/>
          </p:nvPr>
        </p:nvSpPr>
        <p:spPr>
          <a:xfrm>
            <a:off x="3851920" y="1052736"/>
            <a:ext cx="4680520" cy="531805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Lithium Chloride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Calcium Fluoride</a:t>
            </a:r>
            <a:endParaRPr lang="en-GB" b="1" baseline="-25000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Potassium Bromide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Barium Oxide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Magnesium Carbonate</a:t>
            </a:r>
            <a:endParaRPr lang="en-GB" b="1" baseline="-250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 smtClean="0"/>
              <a:t>Zinc Sulphate</a:t>
            </a:r>
            <a:endParaRPr lang="en-GB" b="1" baseline="-25000" dirty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 smtClean="0"/>
              <a:t>Zinc Sulphite</a:t>
            </a:r>
            <a:endParaRPr lang="en-GB" b="1" dirty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 smtClean="0"/>
              <a:t>Tungsten Chloride</a:t>
            </a:r>
            <a:endParaRPr lang="en-GB" b="1" dirty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 smtClean="0"/>
              <a:t>Aluminium Phosphate</a:t>
            </a:r>
            <a:endParaRPr lang="en-GB" b="1" dirty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 smtClean="0"/>
              <a:t>Sodium Nitrate</a:t>
            </a:r>
            <a:endParaRPr lang="en-GB" b="1" dirty="0"/>
          </a:p>
          <a:p>
            <a:pPr marL="514350" indent="-514350">
              <a:buFont typeface="+mj-lt"/>
              <a:buAutoNum type="arabicPeriod"/>
            </a:pP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145964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Name the following compounds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965448" y="1052736"/>
            <a:ext cx="2454424" cy="5318051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GB" b="1" dirty="0"/>
              <a:t>CO</a:t>
            </a:r>
          </a:p>
          <a:p>
            <a:pPr marL="514350" indent="-514350">
              <a:buFont typeface="+mj-lt"/>
              <a:buAutoNum type="alphaLcParenR"/>
            </a:pPr>
            <a:r>
              <a:rPr lang="en-GB" b="1" dirty="0" smtClean="0"/>
              <a:t>SF</a:t>
            </a:r>
            <a:r>
              <a:rPr lang="en-GB" b="1" baseline="-25000" dirty="0" smtClean="0"/>
              <a:t>6</a:t>
            </a:r>
            <a:endParaRPr lang="en-GB" b="1" dirty="0"/>
          </a:p>
          <a:p>
            <a:pPr marL="514350" indent="-514350">
              <a:buFont typeface="+mj-lt"/>
              <a:buAutoNum type="alphaLcParenR"/>
            </a:pPr>
            <a:r>
              <a:rPr lang="en-GB" b="1" dirty="0" smtClean="0"/>
              <a:t>SO</a:t>
            </a:r>
            <a:r>
              <a:rPr lang="en-GB" b="1" baseline="-25000" dirty="0" smtClean="0"/>
              <a:t>2</a:t>
            </a:r>
            <a:endParaRPr lang="en-GB" b="1" dirty="0"/>
          </a:p>
          <a:p>
            <a:pPr marL="514350" indent="-514350">
              <a:buFont typeface="+mj-lt"/>
              <a:buAutoNum type="alphaLcParenR"/>
            </a:pPr>
            <a:r>
              <a:rPr lang="en-GB" b="1" dirty="0" smtClean="0"/>
              <a:t>SiCl</a:t>
            </a:r>
            <a:r>
              <a:rPr lang="en-GB" b="1" baseline="-25000" dirty="0" smtClean="0"/>
              <a:t>4</a:t>
            </a:r>
            <a:endParaRPr lang="en-GB" b="1" dirty="0"/>
          </a:p>
          <a:p>
            <a:pPr marL="514350" indent="-514350">
              <a:buFont typeface="+mj-lt"/>
              <a:buAutoNum type="alphaLcParenR"/>
            </a:pPr>
            <a:r>
              <a:rPr lang="en-GB" b="1" dirty="0" smtClean="0"/>
              <a:t>P</a:t>
            </a:r>
            <a:r>
              <a:rPr lang="en-GB" b="1" baseline="-25000" dirty="0" smtClean="0"/>
              <a:t>4</a:t>
            </a:r>
            <a:r>
              <a:rPr lang="en-GB" b="1" dirty="0" smtClean="0"/>
              <a:t>O</a:t>
            </a:r>
            <a:r>
              <a:rPr lang="en-GB" b="1" baseline="-25000" dirty="0" smtClean="0"/>
              <a:t>10</a:t>
            </a:r>
            <a:endParaRPr lang="en-GB" b="1" dirty="0"/>
          </a:p>
          <a:p>
            <a:pPr marL="514350" indent="-514350">
              <a:buFont typeface="+mj-lt"/>
              <a:buAutoNum type="alphaLcParenR"/>
            </a:pPr>
            <a:r>
              <a:rPr lang="en-GB" b="1" dirty="0" smtClean="0"/>
              <a:t>NH</a:t>
            </a:r>
            <a:r>
              <a:rPr lang="en-GB" b="1" baseline="-25000" dirty="0" smtClean="0"/>
              <a:t>3</a:t>
            </a:r>
            <a:endParaRPr lang="en-GB" b="1" baseline="-25000" dirty="0"/>
          </a:p>
          <a:p>
            <a:pPr marL="514350" indent="-514350">
              <a:buFont typeface="+mj-lt"/>
              <a:buAutoNum type="alphaLcParenR"/>
            </a:pPr>
            <a:r>
              <a:rPr lang="en-GB" b="1" dirty="0" smtClean="0"/>
              <a:t>PBr</a:t>
            </a:r>
            <a:r>
              <a:rPr lang="en-GB" b="1" baseline="-25000" dirty="0" smtClean="0"/>
              <a:t>5</a:t>
            </a:r>
          </a:p>
          <a:p>
            <a:pPr marL="514350" indent="-514350">
              <a:buFont typeface="+mj-lt"/>
              <a:buAutoNum type="alphaLcParenR"/>
            </a:pPr>
            <a:r>
              <a:rPr lang="en-GB" b="1" dirty="0"/>
              <a:t>PCl</a:t>
            </a:r>
            <a:r>
              <a:rPr lang="en-GB" b="1" baseline="-25000" dirty="0"/>
              <a:t>3</a:t>
            </a:r>
          </a:p>
          <a:p>
            <a:pPr marL="514350" indent="-514350">
              <a:buFont typeface="+mj-lt"/>
              <a:buAutoNum type="alphaLcParenR"/>
            </a:pPr>
            <a:r>
              <a:rPr lang="en-GB" b="1" dirty="0"/>
              <a:t>SiO</a:t>
            </a:r>
            <a:r>
              <a:rPr lang="en-GB" b="1" baseline="-25000" dirty="0"/>
              <a:t>2</a:t>
            </a:r>
            <a:endParaRPr lang="en-GB" b="1" dirty="0"/>
          </a:p>
          <a:p>
            <a:pPr marL="514350" indent="-514350">
              <a:buFont typeface="+mj-lt"/>
              <a:buAutoNum type="alphaLcParenR"/>
            </a:pPr>
            <a:r>
              <a:rPr lang="en-GB" b="1" dirty="0" smtClean="0"/>
              <a:t>XeF</a:t>
            </a:r>
            <a:r>
              <a:rPr lang="en-GB" b="1" baseline="-25000" dirty="0" smtClean="0"/>
              <a:t>6</a:t>
            </a: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514350" indent="-514350">
              <a:buFont typeface="+mj-lt"/>
              <a:buAutoNum type="arabicPeriod"/>
            </a:pPr>
            <a:endParaRPr lang="en-GB" b="1" dirty="0" smtClean="0"/>
          </a:p>
        </p:txBody>
      </p:sp>
      <p:sp>
        <p:nvSpPr>
          <p:cNvPr id="9" name="Content Placeholder 5"/>
          <p:cNvSpPr>
            <a:spLocks noGrp="1"/>
          </p:cNvSpPr>
          <p:nvPr>
            <p:ph sz="half" idx="1"/>
          </p:nvPr>
        </p:nvSpPr>
        <p:spPr>
          <a:xfrm>
            <a:off x="3059832" y="1052736"/>
            <a:ext cx="5832648" cy="531805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Carbon Monoxide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Sulphur Hexafluoride</a:t>
            </a:r>
            <a:endParaRPr lang="en-GB" b="1" baseline="-25000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Sulphur Dioxide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Silicon Tetrachloride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err="1" smtClean="0"/>
              <a:t>Tetraphosphorus</a:t>
            </a:r>
            <a:r>
              <a:rPr lang="en-GB" b="1" dirty="0" smtClean="0"/>
              <a:t> </a:t>
            </a:r>
            <a:r>
              <a:rPr lang="en-GB" b="1" dirty="0" err="1" smtClean="0"/>
              <a:t>Decaoxide</a:t>
            </a:r>
            <a:endParaRPr lang="en-GB" b="1" baseline="-250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 smtClean="0"/>
              <a:t>Nitrogen </a:t>
            </a:r>
            <a:r>
              <a:rPr lang="en-GB" b="1" dirty="0" err="1" smtClean="0"/>
              <a:t>Trihyride</a:t>
            </a:r>
            <a:endParaRPr lang="en-GB" b="1" baseline="-25000" dirty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 smtClean="0"/>
              <a:t>Phosphorous </a:t>
            </a:r>
            <a:r>
              <a:rPr lang="en-GB" b="1" dirty="0" err="1" smtClean="0"/>
              <a:t>Pentabromide</a:t>
            </a:r>
            <a:endParaRPr lang="en-GB" b="1" dirty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 smtClean="0"/>
              <a:t>Phosphorous </a:t>
            </a:r>
            <a:r>
              <a:rPr lang="en-GB" b="1" dirty="0" err="1" smtClean="0"/>
              <a:t>Trichloride</a:t>
            </a:r>
            <a:endParaRPr lang="en-GB" b="1" dirty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 smtClean="0"/>
              <a:t>Silicon Dioxide</a:t>
            </a:r>
            <a:endParaRPr lang="en-GB" b="1" dirty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 smtClean="0"/>
              <a:t>Xenon Hexafluoride</a:t>
            </a:r>
            <a:endParaRPr lang="en-GB" b="1" dirty="0"/>
          </a:p>
          <a:p>
            <a:pPr marL="514350" indent="-514350">
              <a:buFont typeface="+mj-lt"/>
              <a:buAutoNum type="arabicPeriod"/>
            </a:pP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164748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What is the formula?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/>
          <a:lstStyle/>
          <a:p>
            <a:r>
              <a:rPr lang="en-GB" b="1" dirty="0" smtClean="0"/>
              <a:t>Silicon </a:t>
            </a:r>
            <a:r>
              <a:rPr lang="en-GB" b="1" dirty="0" err="1" smtClean="0"/>
              <a:t>tetrafluoride</a:t>
            </a:r>
            <a:endParaRPr lang="en-GB" b="1" dirty="0" smtClean="0"/>
          </a:p>
          <a:p>
            <a:r>
              <a:rPr lang="en-GB" b="1" dirty="0" smtClean="0"/>
              <a:t>Nitrogen dioxide</a:t>
            </a:r>
          </a:p>
          <a:p>
            <a:r>
              <a:rPr lang="en-GB" b="1" dirty="0" err="1" smtClean="0"/>
              <a:t>Disulphur</a:t>
            </a:r>
            <a:r>
              <a:rPr lang="en-GB" b="1" dirty="0" smtClean="0"/>
              <a:t> dichloride</a:t>
            </a:r>
          </a:p>
          <a:p>
            <a:r>
              <a:rPr lang="en-GB" b="1" dirty="0" smtClean="0"/>
              <a:t>Arsenic </a:t>
            </a:r>
            <a:r>
              <a:rPr lang="en-GB" b="1" dirty="0" err="1" smtClean="0"/>
              <a:t>trihydride</a:t>
            </a:r>
            <a:endParaRPr lang="en-GB" b="1" dirty="0" smtClean="0"/>
          </a:p>
          <a:p>
            <a:r>
              <a:rPr lang="en-GB" b="1" dirty="0" smtClean="0"/>
              <a:t>Radon </a:t>
            </a:r>
            <a:r>
              <a:rPr lang="en-GB" b="1" dirty="0" err="1" smtClean="0"/>
              <a:t>difluoride</a:t>
            </a:r>
            <a:r>
              <a:rPr lang="en-GB" b="1" dirty="0" smtClean="0"/>
              <a:t>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05827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Task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Naming compounds card sort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63413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Atoms, Elements, Compounds, and Mixtures Quiz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Draw and name an example of each of the following:</a:t>
            </a:r>
          </a:p>
          <a:p>
            <a:pPr lvl="1"/>
            <a:r>
              <a:rPr lang="en-GB" dirty="0" smtClean="0"/>
              <a:t>Atom</a:t>
            </a:r>
          </a:p>
          <a:p>
            <a:pPr lvl="1"/>
            <a:r>
              <a:rPr lang="en-GB" dirty="0" smtClean="0"/>
              <a:t>Element</a:t>
            </a:r>
          </a:p>
          <a:p>
            <a:pPr lvl="1"/>
            <a:r>
              <a:rPr lang="en-GB" dirty="0" smtClean="0"/>
              <a:t>Compound</a:t>
            </a:r>
          </a:p>
          <a:p>
            <a:pPr lvl="1"/>
            <a:r>
              <a:rPr lang="en-GB" dirty="0" smtClean="0"/>
              <a:t>Mixture</a:t>
            </a:r>
          </a:p>
          <a:p>
            <a:r>
              <a:rPr lang="en-GB" dirty="0" smtClean="0"/>
              <a:t>Explain briefly what each of them are (definition) in your own words.</a:t>
            </a:r>
          </a:p>
        </p:txBody>
      </p:sp>
    </p:spTree>
    <p:extLst>
      <p:ext uri="{BB962C8B-B14F-4D97-AF65-F5344CB8AC3E}">
        <p14:creationId xmlns:p14="http://schemas.microsoft.com/office/powerpoint/2010/main" val="74605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/>
          </a:bodyPr>
          <a:lstStyle/>
          <a:p>
            <a:r>
              <a:rPr lang="en-GB" sz="6000" b="1" dirty="0" smtClean="0"/>
              <a:t>Chemical Naming</a:t>
            </a:r>
            <a:endParaRPr lang="en-GB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852936"/>
            <a:ext cx="6400800" cy="175260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Lesson Objectives:</a:t>
            </a:r>
          </a:p>
          <a:p>
            <a:r>
              <a:rPr lang="en-GB" sz="2800" b="1" dirty="0"/>
              <a:t>• Know what a chemical formula </a:t>
            </a:r>
            <a:r>
              <a:rPr lang="en-GB" sz="2800" b="1" dirty="0" smtClean="0"/>
              <a:t>shows</a:t>
            </a:r>
          </a:p>
          <a:p>
            <a:r>
              <a:rPr lang="en-GB" sz="2800" b="1" dirty="0" smtClean="0"/>
              <a:t>• </a:t>
            </a:r>
            <a:r>
              <a:rPr lang="en-GB" sz="2800" b="1" dirty="0"/>
              <a:t>Know the roots of common elements used in naming compounds</a:t>
            </a:r>
          </a:p>
          <a:p>
            <a:r>
              <a:rPr lang="en-GB" sz="2800" b="1" dirty="0"/>
              <a:t>• Know how to name simple molecules including metal + non-metal, metal + non-metal + oxygen and non-metal + non-metal</a:t>
            </a:r>
          </a:p>
          <a:p>
            <a:endParaRPr lang="en-GB" sz="2800" b="1" dirty="0" smtClean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961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solidFill>
                  <a:srgbClr val="FF0000"/>
                </a:solidFill>
              </a:rPr>
              <a:t>Starter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Try to draw a </a:t>
            </a:r>
            <a:r>
              <a:rPr lang="en-GB" i="1" smtClean="0">
                <a:solidFill>
                  <a:schemeClr val="hlink"/>
                </a:solidFill>
              </a:rPr>
              <a:t>particle model</a:t>
            </a:r>
            <a:r>
              <a:rPr lang="en-GB" smtClean="0"/>
              <a:t> of the following compound.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algn="ctr" eaLnBrk="1" hangingPunct="1">
              <a:buFontTx/>
              <a:buNone/>
            </a:pPr>
            <a:r>
              <a:rPr lang="en-GB" sz="3600" b="1" smtClean="0">
                <a:solidFill>
                  <a:schemeClr val="hlink"/>
                </a:solidFill>
              </a:rPr>
              <a:t>H</a:t>
            </a:r>
            <a:r>
              <a:rPr lang="en-GB" sz="3600" b="1" baseline="-25000" smtClean="0">
                <a:solidFill>
                  <a:schemeClr val="hlink"/>
                </a:solidFill>
              </a:rPr>
              <a:t>2</a:t>
            </a:r>
            <a:r>
              <a:rPr lang="en-GB" sz="3600" b="1" smtClean="0">
                <a:solidFill>
                  <a:schemeClr val="hlink"/>
                </a:solidFill>
              </a:rPr>
              <a:t>O</a:t>
            </a:r>
          </a:p>
          <a:p>
            <a:pPr algn="ctr" eaLnBrk="1" hangingPunct="1">
              <a:buFontTx/>
              <a:buNone/>
            </a:pPr>
            <a:endParaRPr lang="en-GB" sz="3600" b="1" smtClean="0">
              <a:solidFill>
                <a:schemeClr val="hlink"/>
              </a:solidFill>
            </a:endParaRPr>
          </a:p>
          <a:p>
            <a:pPr eaLnBrk="1" hangingPunct="1"/>
            <a:r>
              <a:rPr lang="en-GB" smtClean="0"/>
              <a:t>What information do the parts of the </a:t>
            </a:r>
            <a:r>
              <a:rPr lang="en-GB" i="1" smtClean="0">
                <a:solidFill>
                  <a:schemeClr val="hlink"/>
                </a:solidFill>
              </a:rPr>
              <a:t>chemical formula</a:t>
            </a:r>
            <a:r>
              <a:rPr lang="en-GB" smtClean="0"/>
              <a:t> give you?</a:t>
            </a:r>
          </a:p>
        </p:txBody>
      </p:sp>
    </p:spTree>
    <p:extLst>
      <p:ext uri="{BB962C8B-B14F-4D97-AF65-F5344CB8AC3E}">
        <p14:creationId xmlns:p14="http://schemas.microsoft.com/office/powerpoint/2010/main" val="2361733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chemed.chem.purdue.edu/genchem/topicreview/bp/ch10/graphics/periodi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chemed.chem.purdue.edu/genchem/topicreview/bp/ch10/graphics/periodi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5875"/>
            <a:ext cx="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chemed.chem.purdue.edu/genchem/topicreview/bp/ch10/graphics/periodi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68275"/>
            <a:ext cx="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chemed.chem.purdue.edu/genchem/topicreview/bp/ch10/graphics/periodi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320675"/>
            <a:ext cx="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2" y="138178"/>
            <a:ext cx="9159232" cy="6009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64384" y="4005064"/>
            <a:ext cx="4400104" cy="504056"/>
          </a:xfrm>
          <a:prstGeom prst="rect">
            <a:avLst/>
          </a:prstGeom>
          <a:solidFill>
            <a:srgbClr val="F21A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41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dirty="0" smtClean="0">
                <a:solidFill>
                  <a:srgbClr val="FF0000"/>
                </a:solidFill>
              </a:rPr>
              <a:t>Naming Simple Molecules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b="1" dirty="0" smtClean="0">
                <a:solidFill>
                  <a:schemeClr val="hlink"/>
                </a:solidFill>
              </a:rPr>
              <a:t>Metal + Non-Metal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n-GB" sz="2800" dirty="0" smtClean="0"/>
              <a:t>First word: Write out the </a:t>
            </a:r>
            <a:r>
              <a:rPr lang="en-GB" sz="2800" i="1" dirty="0" smtClean="0">
                <a:solidFill>
                  <a:schemeClr val="hlink"/>
                </a:solidFill>
              </a:rPr>
              <a:t>full name</a:t>
            </a:r>
            <a:r>
              <a:rPr lang="en-GB" sz="2800" dirty="0" smtClean="0"/>
              <a:t> of the first element (</a:t>
            </a:r>
            <a:r>
              <a:rPr lang="en-GB" sz="2800" i="1" dirty="0" smtClean="0">
                <a:solidFill>
                  <a:schemeClr val="hlink"/>
                </a:solidFill>
              </a:rPr>
              <a:t>metal</a:t>
            </a:r>
            <a:r>
              <a:rPr lang="en-GB" sz="2800" dirty="0" smtClean="0"/>
              <a:t>) of the </a:t>
            </a:r>
            <a:r>
              <a:rPr lang="en-GB" sz="2800" b="1" dirty="0" smtClean="0">
                <a:solidFill>
                  <a:schemeClr val="hlink"/>
                </a:solidFill>
              </a:rPr>
              <a:t>chemical formula</a:t>
            </a:r>
            <a:r>
              <a:rPr lang="en-GB" sz="2800" dirty="0" smtClean="0"/>
              <a:t>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GB" sz="2800" dirty="0" smtClean="0"/>
              <a:t>Second word: Write out the </a:t>
            </a:r>
            <a:r>
              <a:rPr lang="en-GB" sz="2800" i="1" dirty="0" smtClean="0">
                <a:solidFill>
                  <a:schemeClr val="hlink"/>
                </a:solidFill>
              </a:rPr>
              <a:t>root</a:t>
            </a:r>
            <a:r>
              <a:rPr lang="en-GB" sz="2800" dirty="0" smtClean="0"/>
              <a:t> of the second element (</a:t>
            </a:r>
            <a:r>
              <a:rPr lang="en-GB" sz="2800" i="1" dirty="0" smtClean="0">
                <a:solidFill>
                  <a:schemeClr val="hlink"/>
                </a:solidFill>
              </a:rPr>
              <a:t>non-metal</a:t>
            </a:r>
            <a:r>
              <a:rPr lang="en-GB" sz="2800" dirty="0" smtClean="0"/>
              <a:t>) and add </a:t>
            </a:r>
            <a:r>
              <a:rPr lang="en-GB" sz="2800" b="1" dirty="0" smtClean="0">
                <a:solidFill>
                  <a:schemeClr val="hlink"/>
                </a:solidFill>
              </a:rPr>
              <a:t>–ide</a:t>
            </a:r>
            <a:r>
              <a:rPr lang="en-GB" sz="2800" dirty="0" smtClean="0"/>
              <a:t> to the end.</a:t>
            </a:r>
          </a:p>
          <a:p>
            <a:pPr marL="609600" indent="-609600" algn="ctr" eaLnBrk="1" hangingPunct="1">
              <a:buFontTx/>
              <a:buNone/>
              <a:defRPr/>
            </a:pPr>
            <a:r>
              <a:rPr lang="en-GB" sz="2800" dirty="0" smtClean="0">
                <a:solidFill>
                  <a:srgbClr val="FF0000"/>
                </a:solidFill>
              </a:rPr>
              <a:t>Numbers do </a:t>
            </a:r>
            <a:r>
              <a:rPr lang="en-GB" sz="2800" b="1" dirty="0" smtClean="0">
                <a:solidFill>
                  <a:srgbClr val="FF0000"/>
                </a:solidFill>
              </a:rPr>
              <a:t>NOT</a:t>
            </a:r>
            <a:r>
              <a:rPr lang="en-GB" sz="2800" dirty="0" smtClean="0">
                <a:solidFill>
                  <a:srgbClr val="FF0000"/>
                </a:solidFill>
              </a:rPr>
              <a:t> matter!</a:t>
            </a:r>
          </a:p>
          <a:p>
            <a:pPr marL="609600" indent="-609600" algn="ctr" eaLnBrk="1" hangingPunct="1">
              <a:buFontTx/>
              <a:buNone/>
              <a:defRPr/>
            </a:pPr>
            <a:endParaRPr lang="en-GB" sz="2800" dirty="0" smtClean="0">
              <a:solidFill>
                <a:srgbClr val="FF0000"/>
              </a:solidFill>
            </a:endParaRPr>
          </a:p>
          <a:p>
            <a:pPr marL="609600" indent="-609600" algn="ctr" eaLnBrk="1" hangingPunct="1">
              <a:buFontTx/>
              <a:buNone/>
              <a:defRPr/>
            </a:pPr>
            <a:r>
              <a:rPr lang="en-GB" sz="2800" dirty="0" smtClean="0"/>
              <a:t>Example: </a:t>
            </a:r>
            <a:r>
              <a:rPr lang="en-GB" sz="2800" dirty="0" err="1" smtClean="0"/>
              <a:t>MgO</a:t>
            </a:r>
            <a:r>
              <a:rPr lang="en-GB" sz="2800" dirty="0" smtClean="0"/>
              <a:t> = magnesium ox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ide</a:t>
            </a:r>
          </a:p>
          <a:p>
            <a:pPr marL="609600" indent="-609600" algn="ctr" eaLnBrk="1" hangingPunct="1">
              <a:buFontTx/>
              <a:buNone/>
              <a:defRPr/>
            </a:pPr>
            <a:r>
              <a:rPr lang="en-GB" sz="2800" dirty="0" smtClean="0">
                <a:solidFill>
                  <a:schemeClr val="hlink"/>
                </a:solidFill>
              </a:rPr>
              <a:t>		       </a:t>
            </a:r>
            <a:r>
              <a:rPr lang="en-GB" sz="2800" dirty="0" smtClean="0"/>
              <a:t>CaF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 = calcium fluor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ide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GB" sz="2800" dirty="0" smtClean="0">
                <a:solidFill>
                  <a:schemeClr val="hlink"/>
                </a:solidFill>
              </a:rPr>
              <a:t>			</a:t>
            </a:r>
          </a:p>
          <a:p>
            <a:pPr marL="609600" indent="-609600" eaLnBrk="1" hangingPunct="1">
              <a:buFontTx/>
              <a:buAutoNum type="arabicPeriod"/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10777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solidFill>
                  <a:srgbClr val="FF0000"/>
                </a:solidFill>
              </a:rPr>
              <a:t>Can you figure out the roots?</a:t>
            </a:r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325563" y="1600200"/>
            <a:ext cx="2959100" cy="4525963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GB" smtClean="0"/>
              <a:t>Element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Hydrogen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Sulphur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Chlorine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Nitrogen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Phosphorous</a:t>
            </a:r>
          </a:p>
          <a:p>
            <a:pPr marL="533400" indent="-533400" eaLnBrk="1" hangingPunct="1">
              <a:buFontTx/>
              <a:buAutoNum type="arabicPeriod"/>
            </a:pPr>
            <a:endParaRPr lang="en-GB" smtClean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5392738" y="1639888"/>
            <a:ext cx="2203450" cy="4525962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GB" smtClean="0"/>
              <a:t>Root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Hydr-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Sulph-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Chlor-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Nitr-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smtClean="0"/>
              <a:t>Phosph-</a:t>
            </a:r>
          </a:p>
        </p:txBody>
      </p:sp>
    </p:spTree>
    <p:extLst>
      <p:ext uri="{BB962C8B-B14F-4D97-AF65-F5344CB8AC3E}">
        <p14:creationId xmlns:p14="http://schemas.microsoft.com/office/powerpoint/2010/main" val="404922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solidFill>
                  <a:srgbClr val="FF0000"/>
                </a:solidFill>
              </a:rPr>
              <a:t>Name that Compound!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GB" smtClean="0"/>
              <a:t>Chemical Formula</a:t>
            </a:r>
          </a:p>
          <a:p>
            <a:pPr marL="609600" indent="-609600" eaLnBrk="1" hangingPunct="1"/>
            <a:r>
              <a:rPr lang="en-GB" smtClean="0"/>
              <a:t>NaCl</a:t>
            </a:r>
          </a:p>
          <a:p>
            <a:pPr marL="609600" indent="-609600" eaLnBrk="1" hangingPunct="1"/>
            <a:r>
              <a:rPr lang="en-GB" smtClean="0"/>
              <a:t>CuO</a:t>
            </a:r>
          </a:p>
          <a:p>
            <a:pPr marL="609600" indent="-609600" eaLnBrk="1" hangingPunct="1"/>
            <a:r>
              <a:rPr lang="en-GB" smtClean="0"/>
              <a:t>KBr</a:t>
            </a:r>
          </a:p>
          <a:p>
            <a:pPr marL="609600" indent="-609600" eaLnBrk="1" hangingPunct="1"/>
            <a:r>
              <a:rPr lang="en-GB" smtClean="0"/>
              <a:t>CaCl</a:t>
            </a:r>
            <a:r>
              <a:rPr lang="en-GB" baseline="-25000" smtClean="0"/>
              <a:t>2</a:t>
            </a:r>
          </a:p>
          <a:p>
            <a:pPr marL="609600" indent="-609600" eaLnBrk="1" hangingPunct="1"/>
            <a:r>
              <a:rPr lang="en-GB" smtClean="0"/>
              <a:t>ZnS</a:t>
            </a:r>
          </a:p>
          <a:p>
            <a:pPr marL="609600" indent="-609600" eaLnBrk="1" hangingPunct="1"/>
            <a:endParaRPr lang="en-GB" baseline="-2500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GB" dirty="0" smtClean="0"/>
              <a:t>Name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 smtClean="0"/>
              <a:t>Sodium Chloride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 smtClean="0"/>
              <a:t>Copper Oxide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 smtClean="0"/>
              <a:t>Potassium Bromide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 smtClean="0"/>
              <a:t>Calcium Chloride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 smtClean="0"/>
              <a:t>Zinc Sulphide</a:t>
            </a:r>
          </a:p>
        </p:txBody>
      </p:sp>
    </p:spTree>
    <p:extLst>
      <p:ext uri="{BB962C8B-B14F-4D97-AF65-F5344CB8AC3E}">
        <p14:creationId xmlns:p14="http://schemas.microsoft.com/office/powerpoint/2010/main" val="397976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dirty="0" smtClean="0">
                <a:solidFill>
                  <a:srgbClr val="FF0000"/>
                </a:solidFill>
              </a:rPr>
              <a:t>Naming Simple Molecules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b="1" dirty="0" smtClean="0">
                <a:solidFill>
                  <a:schemeClr val="hlink"/>
                </a:solidFill>
              </a:rPr>
              <a:t>Metal + Non-Metal + Oxygen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n-GB" sz="2800" dirty="0" smtClean="0"/>
              <a:t>First word: Write out the </a:t>
            </a:r>
            <a:r>
              <a:rPr lang="en-GB" sz="2800" i="1" dirty="0" smtClean="0">
                <a:solidFill>
                  <a:schemeClr val="hlink"/>
                </a:solidFill>
              </a:rPr>
              <a:t>full name</a:t>
            </a:r>
            <a:r>
              <a:rPr lang="en-GB" sz="2800" dirty="0" smtClean="0"/>
              <a:t> of the first element (</a:t>
            </a:r>
            <a:r>
              <a:rPr lang="en-GB" sz="2800" i="1" dirty="0" smtClean="0">
                <a:solidFill>
                  <a:schemeClr val="hlink"/>
                </a:solidFill>
              </a:rPr>
              <a:t>metal</a:t>
            </a:r>
            <a:r>
              <a:rPr lang="en-GB" sz="2800" dirty="0" smtClean="0"/>
              <a:t>) of the </a:t>
            </a:r>
            <a:r>
              <a:rPr lang="en-GB" sz="2800" b="1" dirty="0" smtClean="0">
                <a:solidFill>
                  <a:schemeClr val="hlink"/>
                </a:solidFill>
              </a:rPr>
              <a:t>chemical formula</a:t>
            </a:r>
            <a:r>
              <a:rPr lang="en-GB" sz="2800" dirty="0" smtClean="0"/>
              <a:t>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GB" sz="2800" dirty="0" smtClean="0"/>
              <a:t>Second word: Write out the </a:t>
            </a:r>
            <a:r>
              <a:rPr lang="en-GB" sz="2800" i="1" dirty="0" smtClean="0">
                <a:solidFill>
                  <a:schemeClr val="hlink"/>
                </a:solidFill>
              </a:rPr>
              <a:t>root</a:t>
            </a:r>
            <a:r>
              <a:rPr lang="en-GB" sz="2800" dirty="0" smtClean="0"/>
              <a:t> of the second element (</a:t>
            </a:r>
            <a:r>
              <a:rPr lang="en-GB" sz="2800" i="1" dirty="0" smtClean="0">
                <a:solidFill>
                  <a:schemeClr val="hlink"/>
                </a:solidFill>
              </a:rPr>
              <a:t>non-metal</a:t>
            </a:r>
            <a:r>
              <a:rPr lang="en-GB" sz="2800" dirty="0" smtClean="0"/>
              <a:t>) and add </a:t>
            </a:r>
            <a:r>
              <a:rPr lang="en-GB" sz="2800" b="1" dirty="0" smtClean="0">
                <a:solidFill>
                  <a:schemeClr val="hlink"/>
                </a:solidFill>
              </a:rPr>
              <a:t>–ate</a:t>
            </a:r>
            <a:r>
              <a:rPr lang="en-GB" sz="2800" dirty="0" smtClean="0"/>
              <a:t> to the end.</a:t>
            </a:r>
          </a:p>
          <a:p>
            <a:pPr marL="609600" indent="-609600" algn="ctr" eaLnBrk="1" hangingPunct="1">
              <a:buFontTx/>
              <a:buNone/>
              <a:defRPr/>
            </a:pPr>
            <a:endParaRPr lang="en-GB" sz="2800" dirty="0" smtClean="0">
              <a:solidFill>
                <a:srgbClr val="FF0000"/>
              </a:solidFill>
            </a:endParaRPr>
          </a:p>
          <a:p>
            <a:pPr marL="609600" indent="-609600" algn="ctr" eaLnBrk="1" hangingPunct="1">
              <a:buFontTx/>
              <a:buNone/>
              <a:defRPr/>
            </a:pPr>
            <a:r>
              <a:rPr lang="en-GB" sz="2800" dirty="0" smtClean="0">
                <a:solidFill>
                  <a:srgbClr val="FF0000"/>
                </a:solidFill>
              </a:rPr>
              <a:t>Do not worry about number of </a:t>
            </a:r>
            <a:r>
              <a:rPr lang="en-GB" sz="2800" dirty="0" err="1" smtClean="0">
                <a:solidFill>
                  <a:srgbClr val="FF0000"/>
                </a:solidFill>
              </a:rPr>
              <a:t>oxygens</a:t>
            </a:r>
            <a:r>
              <a:rPr lang="en-GB" sz="2800" dirty="0" smtClean="0">
                <a:solidFill>
                  <a:srgbClr val="FF0000"/>
                </a:solidFill>
              </a:rPr>
              <a:t> here!</a:t>
            </a:r>
          </a:p>
          <a:p>
            <a:pPr marL="609600" indent="-609600" algn="ctr" eaLnBrk="1" hangingPunct="1">
              <a:buFontTx/>
              <a:buNone/>
              <a:defRPr/>
            </a:pPr>
            <a:endParaRPr lang="en-GB" sz="2800" dirty="0" smtClean="0">
              <a:solidFill>
                <a:srgbClr val="FF0000"/>
              </a:solidFill>
            </a:endParaRPr>
          </a:p>
          <a:p>
            <a:pPr marL="609600" indent="-609600" algn="ctr" eaLnBrk="1" hangingPunct="1">
              <a:buFontTx/>
              <a:buNone/>
              <a:defRPr/>
            </a:pPr>
            <a:r>
              <a:rPr lang="en-GB" sz="2800" dirty="0" smtClean="0"/>
              <a:t>Example: MgSO</a:t>
            </a:r>
            <a:r>
              <a:rPr lang="en-GB" sz="2800" baseline="-25000" dirty="0" smtClean="0"/>
              <a:t>4</a:t>
            </a:r>
            <a:r>
              <a:rPr lang="en-GB" sz="2800" dirty="0" smtClean="0"/>
              <a:t> = magnesium sulph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ate</a:t>
            </a:r>
          </a:p>
          <a:p>
            <a:pPr marL="609600" indent="-609600" algn="ctr" eaLnBrk="1" hangingPunct="1">
              <a:buFontTx/>
              <a:buNone/>
              <a:defRPr/>
            </a:pPr>
            <a:r>
              <a:rPr lang="en-GB" sz="2800" dirty="0" smtClean="0">
                <a:solidFill>
                  <a:schemeClr val="hlink"/>
                </a:solidFill>
              </a:rPr>
              <a:t>		       </a:t>
            </a:r>
            <a:r>
              <a:rPr lang="en-GB" sz="2800" dirty="0" smtClean="0"/>
              <a:t>ZnNO</a:t>
            </a:r>
            <a:r>
              <a:rPr lang="en-GB" sz="2800" baseline="-25000" dirty="0" smtClean="0"/>
              <a:t>3</a:t>
            </a:r>
            <a:r>
              <a:rPr lang="en-GB" sz="2800" dirty="0" smtClean="0"/>
              <a:t> = zinc nitr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ate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GB" sz="2800" dirty="0" smtClean="0">
                <a:solidFill>
                  <a:schemeClr val="hlink"/>
                </a:solidFill>
              </a:rPr>
              <a:t>			</a:t>
            </a:r>
          </a:p>
          <a:p>
            <a:pPr marL="609600" indent="-609600" eaLnBrk="1" hangingPunct="1">
              <a:buFontTx/>
              <a:buAutoNum type="arabicPeriod"/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02831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aster">
  <a:themeElements>
    <a:clrScheme name="1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master">
  <a:themeElements>
    <a:clrScheme name="1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585</Words>
  <Application>Microsoft Office PowerPoint</Application>
  <PresentationFormat>On-screen Show (4:3)</PresentationFormat>
  <Paragraphs>194</Paragraphs>
  <Slides>19</Slides>
  <Notes>4</Notes>
  <HiddenSlides>8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Office Theme</vt:lpstr>
      <vt:lpstr>Default Design</vt:lpstr>
      <vt:lpstr>1_master</vt:lpstr>
      <vt:lpstr>2_master</vt:lpstr>
      <vt:lpstr>      Anagrams</vt:lpstr>
      <vt:lpstr>Atoms, Elements, Compounds, and Mixtures Quiz</vt:lpstr>
      <vt:lpstr>Chemical Naming</vt:lpstr>
      <vt:lpstr>Starter</vt:lpstr>
      <vt:lpstr>PowerPoint Presentation</vt:lpstr>
      <vt:lpstr>Naming Simple Molecules Metal + Non-Metal</vt:lpstr>
      <vt:lpstr>Can you figure out the roots?</vt:lpstr>
      <vt:lpstr>Name that Compound!</vt:lpstr>
      <vt:lpstr>Naming Simple Molecules Metal + Non-Metal + Oxygen</vt:lpstr>
      <vt:lpstr>Naming Simple Molecules Metal + Non-Metal + Oxygen</vt:lpstr>
      <vt:lpstr>Naming Simple Molecules Non-Metal + Non-Metal</vt:lpstr>
      <vt:lpstr>Can you figure out the prefix?</vt:lpstr>
      <vt:lpstr>Name that Compound!</vt:lpstr>
      <vt:lpstr>Name that Compound!</vt:lpstr>
      <vt:lpstr>Common  Non-Metal + Oxygen Endings</vt:lpstr>
      <vt:lpstr>Name the following compounds</vt:lpstr>
      <vt:lpstr>Name the following compounds</vt:lpstr>
      <vt:lpstr>What is the formula?</vt:lpstr>
      <vt:lpstr>Task</vt:lpstr>
    </vt:vector>
  </TitlesOfParts>
  <Company>JFS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Nomenclature</dc:title>
  <dc:creator>JFS Teacher</dc:creator>
  <cp:lastModifiedBy>Jessica Luu</cp:lastModifiedBy>
  <cp:revision>38</cp:revision>
  <dcterms:created xsi:type="dcterms:W3CDTF">2014-05-15T09:36:52Z</dcterms:created>
  <dcterms:modified xsi:type="dcterms:W3CDTF">2015-12-09T15:49:10Z</dcterms:modified>
</cp:coreProperties>
</file>