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5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2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4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D6FE-E047-47FF-B4CC-F84D7DBFE8AD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0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education/clips/zbmd7ty" TargetMode="External"/><Relationship Id="rId2" Type="http://schemas.openxmlformats.org/officeDocument/2006/relationships/hyperlink" Target="http://www.bbc.co.uk/schools/gcsebitesize/science/add_aqa/respiration/aerobic_anaerobicact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education/clips/z6cygk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Topic 4: Bioenergetics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Comparing Aerobic and Anaerobic Respiration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711983"/>
              </p:ext>
            </p:extLst>
          </p:nvPr>
        </p:nvGraphicFramePr>
        <p:xfrm>
          <a:off x="467544" y="1556792"/>
          <a:ext cx="8208912" cy="48245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2208"/>
                <a:gridCol w="2376264"/>
                <a:gridCol w="3960440"/>
              </a:tblGrid>
              <a:tr h="1206134">
                <a:tc>
                  <a:txBody>
                    <a:bodyPr/>
                    <a:lstStyle/>
                    <a:p>
                      <a:pPr algn="ctr"/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Aerobic Respiration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Anaerobic Respiration</a:t>
                      </a:r>
                      <a:endParaRPr lang="en-GB" sz="3600" dirty="0"/>
                    </a:p>
                  </a:txBody>
                  <a:tcPr/>
                </a:tc>
              </a:tr>
              <a:tr h="120613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Is oxygen</a:t>
                      </a:r>
                      <a:r>
                        <a:rPr lang="en-GB" sz="2800" baseline="0" dirty="0" smtClean="0"/>
                        <a:t> needed?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YES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NO</a:t>
                      </a:r>
                      <a:endParaRPr lang="en-GB" sz="2800" dirty="0"/>
                    </a:p>
                  </a:txBody>
                  <a:tcPr/>
                </a:tc>
              </a:tr>
              <a:tr h="120613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Products?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CO</a:t>
                      </a:r>
                      <a:r>
                        <a:rPr lang="en-GB" sz="2800" baseline="-25000" dirty="0" smtClean="0"/>
                        <a:t>2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dirty="0" smtClean="0"/>
                        <a:t>+ Water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Lactic acid (muscles)</a:t>
                      </a:r>
                    </a:p>
                    <a:p>
                      <a:pPr algn="ctr"/>
                      <a:r>
                        <a:rPr lang="en-GB" sz="2800" dirty="0" smtClean="0"/>
                        <a:t>Ethanol</a:t>
                      </a:r>
                      <a:r>
                        <a:rPr lang="en-GB" sz="2800" baseline="0" dirty="0" smtClean="0"/>
                        <a:t> + CO</a:t>
                      </a:r>
                      <a:r>
                        <a:rPr lang="en-GB" sz="2800" baseline="-25000" dirty="0" smtClean="0"/>
                        <a:t>2</a:t>
                      </a:r>
                      <a:r>
                        <a:rPr lang="en-GB" sz="2800" baseline="0" dirty="0" smtClean="0"/>
                        <a:t> (yeast)</a:t>
                      </a:r>
                      <a:endParaRPr lang="en-GB" sz="2800" dirty="0"/>
                    </a:p>
                  </a:txBody>
                  <a:tcPr/>
                </a:tc>
              </a:tr>
              <a:tr h="120613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Amount of</a:t>
                      </a:r>
                      <a:r>
                        <a:rPr lang="en-GB" sz="2800" baseline="0" dirty="0" smtClean="0"/>
                        <a:t> energy?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LARGE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SMALL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02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513"/>
            <a:ext cx="8229600" cy="1143000"/>
          </a:xfrm>
        </p:spPr>
        <p:txBody>
          <a:bodyPr/>
          <a:lstStyle/>
          <a:p>
            <a:r>
              <a:rPr lang="en-GB" dirty="0" smtClean="0"/>
              <a:t>Metabolism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61784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300" b="1" dirty="0" smtClean="0">
                <a:solidFill>
                  <a:srgbClr val="FF0000"/>
                </a:solidFill>
              </a:rPr>
              <a:t>The sum (total) of all the reactions that happen in a cell or the body.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Enzymes control the reactions in metabolism.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Examples of reactions:</a:t>
            </a:r>
          </a:p>
          <a:p>
            <a:pPr marL="0" indent="0">
              <a:buNone/>
            </a:pPr>
            <a:endParaRPr lang="en-GB" sz="1300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Exothermic reactions </a:t>
            </a:r>
            <a:r>
              <a:rPr lang="en-GB" dirty="0" smtClean="0"/>
              <a:t>(such as breaking down large molecules into smaller ones like in respiration) that release energy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Endothermic reactions </a:t>
            </a:r>
            <a:r>
              <a:rPr lang="en-GB" dirty="0" smtClean="0"/>
              <a:t>(such as building large molecules from small ones) use up energy from respiration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1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Summary</a:t>
            </a:r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www.bbc.co.uk/schools/gcsebitesize/science/add_aqa/respiration/aerobic_anaerobicact.shtml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Respiration in humans</a:t>
            </a:r>
            <a:endParaRPr lang="en-GB" dirty="0" smtClean="0">
              <a:hlinkClick r:id="rId3"/>
            </a:endParaRPr>
          </a:p>
          <a:p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www.bbc.co.uk/education/clips/zbmd7ty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Respiration in plants</a:t>
            </a:r>
            <a:endParaRPr lang="en-GB" dirty="0" smtClean="0">
              <a:hlinkClick r:id="rId4"/>
            </a:endParaRPr>
          </a:p>
          <a:p>
            <a:r>
              <a:rPr lang="en-GB" dirty="0" smtClean="0">
                <a:hlinkClick r:id="rId4"/>
              </a:rPr>
              <a:t>http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www.bbc.co.uk/education/clips/z6cygk7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5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all of the vocabulary terms to answer the following essay question.</a:t>
            </a:r>
          </a:p>
          <a:p>
            <a:endParaRPr lang="en-GB" dirty="0"/>
          </a:p>
          <a:p>
            <a:r>
              <a:rPr lang="en-GB" dirty="0" smtClean="0"/>
              <a:t>Compare aerobic and anaerobic respiration and explain the importance of respiration in living things.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the equations for aerobic and anaerobic respiration.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Analyse the differences between aerobic and anaerobic respiration.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the term metabolism.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Aerobic respiration</a:t>
            </a:r>
          </a:p>
          <a:p>
            <a:r>
              <a:rPr lang="en-GB" dirty="0" smtClean="0"/>
              <a:t>Anaerobic respiration</a:t>
            </a:r>
          </a:p>
          <a:p>
            <a:r>
              <a:rPr lang="en-GB" dirty="0" smtClean="0"/>
              <a:t>Exothermic</a:t>
            </a:r>
          </a:p>
          <a:p>
            <a:r>
              <a:rPr lang="en-GB" dirty="0" smtClean="0"/>
              <a:t>Endothermic</a:t>
            </a:r>
          </a:p>
          <a:p>
            <a:r>
              <a:rPr lang="en-GB" dirty="0" smtClean="0"/>
              <a:t>Oxygen debt (pg. 161)</a:t>
            </a:r>
          </a:p>
          <a:p>
            <a:r>
              <a:rPr lang="en-GB" dirty="0" smtClean="0"/>
              <a:t>Fermentation</a:t>
            </a:r>
          </a:p>
          <a:p>
            <a:r>
              <a:rPr lang="en-GB" dirty="0" smtClean="0"/>
              <a:t>Metabolism (pg. 165)</a:t>
            </a:r>
          </a:p>
          <a:p>
            <a:r>
              <a:rPr lang="en-GB" dirty="0" smtClean="0"/>
              <a:t>Mitochondria (review)</a:t>
            </a:r>
          </a:p>
          <a:p>
            <a:r>
              <a:rPr lang="en-GB" dirty="0" smtClean="0"/>
              <a:t>Enzymes (review)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1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process of transferring energy from glucose, which goes on in every cell.</a:t>
            </a:r>
          </a:p>
          <a:p>
            <a:endParaRPr lang="en-GB" dirty="0"/>
          </a:p>
          <a:p>
            <a:r>
              <a:rPr lang="en-GB" dirty="0" smtClean="0"/>
              <a:t>Involve chemical reactions catalysed by </a:t>
            </a:r>
            <a:r>
              <a:rPr lang="en-GB" b="1" dirty="0" smtClean="0">
                <a:solidFill>
                  <a:srgbClr val="FF0000"/>
                </a:solidFill>
              </a:rPr>
              <a:t>enzymes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Exothermic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process (releases energy)</a:t>
            </a:r>
          </a:p>
        </p:txBody>
      </p:sp>
    </p:spTree>
    <p:extLst>
      <p:ext uri="{BB962C8B-B14F-4D97-AF65-F5344CB8AC3E}">
        <p14:creationId xmlns:p14="http://schemas.microsoft.com/office/powerpoint/2010/main" val="129181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is Used To…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Build larger molecules </a:t>
            </a:r>
            <a:r>
              <a:rPr lang="en-GB" dirty="0" smtClean="0"/>
              <a:t>from smaller ones (example: proteins are made from amino acids) </a:t>
            </a:r>
            <a:r>
              <a:rPr lang="en-GB" dirty="0" smtClean="0">
                <a:sym typeface="Wingdings" panose="05000000000000000000" pitchFamily="2" charset="2"/>
              </a:rPr>
              <a:t> this process also makes new cells for growth, repair, and reproduction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Muscle contraction </a:t>
            </a:r>
            <a:r>
              <a:rPr lang="en-GB" dirty="0" smtClean="0"/>
              <a:t>(movement)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Temperature regulation </a:t>
            </a:r>
            <a:r>
              <a:rPr lang="en-GB" dirty="0" smtClean="0"/>
              <a:t>(mammals and birds)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8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Aerobic Respiration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Aerobic means </a:t>
            </a:r>
            <a:r>
              <a:rPr lang="en-GB" b="1" dirty="0" smtClean="0">
                <a:solidFill>
                  <a:srgbClr val="FF0000"/>
                </a:solidFill>
              </a:rPr>
              <a:t>with oxygen</a:t>
            </a:r>
          </a:p>
          <a:p>
            <a:endParaRPr lang="en-GB" dirty="0" smtClean="0"/>
          </a:p>
          <a:p>
            <a:r>
              <a:rPr lang="en-GB" dirty="0" smtClean="0"/>
              <a:t>Happens in the </a:t>
            </a:r>
            <a:r>
              <a:rPr lang="en-GB" b="1" dirty="0" smtClean="0">
                <a:solidFill>
                  <a:srgbClr val="FF0000"/>
                </a:solidFill>
              </a:rPr>
              <a:t>mitochondria</a:t>
            </a:r>
          </a:p>
          <a:p>
            <a:r>
              <a:rPr lang="en-GB" dirty="0" smtClean="0"/>
              <a:t>Occurs </a:t>
            </a:r>
            <a:r>
              <a:rPr lang="en-GB" b="1" dirty="0" smtClean="0">
                <a:solidFill>
                  <a:srgbClr val="FF0000"/>
                </a:solidFill>
              </a:rPr>
              <a:t>all the time </a:t>
            </a:r>
            <a:r>
              <a:rPr lang="en-GB" dirty="0" smtClean="0"/>
              <a:t>in plants and animals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Glucose + Oxygen 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Carbon Dioxide + Water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C</a:t>
            </a:r>
            <a:r>
              <a:rPr lang="en-GB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6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H</a:t>
            </a:r>
            <a:r>
              <a:rPr lang="en-GB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12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O</a:t>
            </a:r>
            <a:r>
              <a:rPr lang="en-GB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6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+ 6O</a:t>
            </a:r>
            <a:r>
              <a:rPr lang="en-GB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2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 6CO</a:t>
            </a:r>
            <a:r>
              <a:rPr lang="en-GB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2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+ 6H</a:t>
            </a:r>
            <a:r>
              <a:rPr lang="en-GB" b="1" baseline="-25000" dirty="0" smtClean="0">
                <a:solidFill>
                  <a:srgbClr val="7030A0"/>
                </a:solidFill>
                <a:sym typeface="Wingdings" panose="05000000000000000000" pitchFamily="2" charset="2"/>
              </a:rPr>
              <a:t>2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O</a:t>
            </a:r>
          </a:p>
          <a:p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Releases a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large amount of energy</a:t>
            </a:r>
            <a:endParaRPr lang="en-GB" b="1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5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Anaerobic Respiration in Muscles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</a:t>
            </a:r>
            <a:r>
              <a:rPr lang="en-GB" dirty="0" smtClean="0"/>
              <a:t>appens when there is </a:t>
            </a:r>
            <a:r>
              <a:rPr lang="en-GB" b="1" dirty="0" smtClean="0">
                <a:solidFill>
                  <a:srgbClr val="FF0000"/>
                </a:solidFill>
              </a:rPr>
              <a:t>not a large enough supply of oxygen</a:t>
            </a:r>
            <a:r>
              <a:rPr lang="en-GB" dirty="0" smtClean="0"/>
              <a:t> getting to the muscles.</a:t>
            </a:r>
          </a:p>
          <a:p>
            <a:r>
              <a:rPr lang="en-GB" dirty="0" smtClean="0"/>
              <a:t>Happens when you need more energy than can be supplied by aerobic respiration.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Glucose 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Lactic Acid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Releases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less energy</a:t>
            </a:r>
            <a:r>
              <a:rPr lang="en-GB" dirty="0" smtClean="0">
                <a:sym typeface="Wingdings" panose="05000000000000000000" pitchFamily="2" charset="2"/>
              </a:rPr>
              <a:t>, so only useful in “emergencies”.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0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Oxygen Debt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amount of extra oxygen the body needs after exercise to react with the build up of lactic acid and remove it from the cells.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b="1" dirty="0">
                <a:solidFill>
                  <a:srgbClr val="7030A0"/>
                </a:solidFill>
              </a:rPr>
              <a:t>l</a:t>
            </a:r>
            <a:r>
              <a:rPr lang="en-GB" b="1" dirty="0" smtClean="0">
                <a:solidFill>
                  <a:srgbClr val="7030A0"/>
                </a:solidFill>
              </a:rPr>
              <a:t>actic acid + oxygen 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carbon dioxide + water</a:t>
            </a:r>
            <a:endParaRPr lang="en-GB" b="1" dirty="0" smtClean="0">
              <a:solidFill>
                <a:srgbClr val="7030A0"/>
              </a:solidFill>
            </a:endParaRPr>
          </a:p>
          <a:p>
            <a:endParaRPr lang="en-GB" dirty="0"/>
          </a:p>
          <a:p>
            <a:r>
              <a:rPr lang="en-GB" dirty="0" smtClean="0"/>
              <a:t>Lactic acid is poisonous (it also causes </a:t>
            </a:r>
            <a:r>
              <a:rPr lang="en-GB" smtClean="0"/>
              <a:t>muscle soreness</a:t>
            </a:r>
            <a:r>
              <a:rPr lang="en-GB" smtClean="0"/>
              <a:t>) </a:t>
            </a:r>
            <a:r>
              <a:rPr lang="en-GB" dirty="0" smtClean="0"/>
              <a:t>and needs to be removed.</a:t>
            </a:r>
          </a:p>
          <a:p>
            <a:r>
              <a:rPr lang="en-GB" dirty="0" smtClean="0"/>
              <a:t>Breathing rate and heart rate remain high after stopping exercise to “pay back” the oxygen debt.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3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Fermentation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anaerobic respiration in yeast that produces ethanol and carbon dioxide.</a:t>
            </a:r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Used in industry to produce ethanol (type of alcohol)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glucose 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ethanol + carbon dioxide</a:t>
            </a:r>
            <a:endParaRPr lang="en-GB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99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475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Topic 4: Bioenergetics</vt:lpstr>
      <vt:lpstr>Respiration</vt:lpstr>
      <vt:lpstr>Vocabulary</vt:lpstr>
      <vt:lpstr>Respiration</vt:lpstr>
      <vt:lpstr>Energy is Used To…</vt:lpstr>
      <vt:lpstr>Aerobic Respiration</vt:lpstr>
      <vt:lpstr>Anaerobic Respiration in Muscles</vt:lpstr>
      <vt:lpstr>Oxygen Debt</vt:lpstr>
      <vt:lpstr>Fermentation</vt:lpstr>
      <vt:lpstr>Comparing Aerobic and Anaerobic Respiration</vt:lpstr>
      <vt:lpstr>Metabolism</vt:lpstr>
      <vt:lpstr>PowerPoint Presentation</vt:lpstr>
      <vt:lpstr>Writing 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26</cp:revision>
  <dcterms:created xsi:type="dcterms:W3CDTF">2016-11-25T11:02:23Z</dcterms:created>
  <dcterms:modified xsi:type="dcterms:W3CDTF">2017-02-23T10:20:13Z</dcterms:modified>
</cp:coreProperties>
</file>