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6" r:id="rId4"/>
    <p:sldId id="265" r:id="rId5"/>
    <p:sldId id="263" r:id="rId6"/>
    <p:sldId id="266" r:id="rId7"/>
    <p:sldId id="267" r:id="rId8"/>
    <p:sldId id="268" r:id="rId9"/>
    <p:sldId id="269" r:id="rId10"/>
    <p:sldId id="257" r:id="rId11"/>
    <p:sldId id="270" r:id="rId12"/>
    <p:sldId id="258" r:id="rId13"/>
    <p:sldId id="259" r:id="rId14"/>
    <p:sldId id="260" r:id="rId15"/>
    <p:sldId id="261" r:id="rId16"/>
    <p:sldId id="264"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81896-677F-423F-8042-CBDF073549A4}" type="datetimeFigureOut">
              <a:rPr lang="en-GB" smtClean="0"/>
              <a:t>14/11/2015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09328-8177-41B3-8286-A917F3C5C00A}" type="slidenum">
              <a:rPr lang="en-GB" smtClean="0"/>
              <a:t>‹#›</a:t>
            </a:fld>
            <a:endParaRPr lang="en-GB"/>
          </a:p>
        </p:txBody>
      </p:sp>
    </p:spTree>
    <p:extLst>
      <p:ext uri="{BB962C8B-B14F-4D97-AF65-F5344CB8AC3E}">
        <p14:creationId xmlns:p14="http://schemas.microsoft.com/office/powerpoint/2010/main" val="393221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Image credit</a:t>
            </a:r>
            <a:r>
              <a:rPr lang="en-GB" altLang="en-US" smtClean="0"/>
              <a:t>  </a:t>
            </a:r>
            <a:r>
              <a:rPr lang="de-DE" altLang="en-US" smtClean="0"/>
              <a:t>© Derek E-Hay 2011 https://flic.kr/p/9P5sWu</a:t>
            </a:r>
            <a:endParaRPr lang="en-GB"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6C7289-30BE-4996-88C8-890B4587F2FB}"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extLst>
      <p:ext uri="{BB962C8B-B14F-4D97-AF65-F5344CB8AC3E}">
        <p14:creationId xmlns:p14="http://schemas.microsoft.com/office/powerpoint/2010/main" val="234087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p:cNvSpPr>
            <a:spLocks noGrp="1" noChangeArrowheads="1"/>
          </p:cNvSpPr>
          <p:nvPr>
            <p:ph type="sldNum" sz="quarter" idx="5"/>
          </p:nvPr>
        </p:nvSpPr>
        <p:spPr>
          <a:noFill/>
        </p:spPr>
        <p:txBody>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fld id="{6CC3356F-408B-4E7B-892F-30275D19406F}" type="slidenum">
              <a:rPr lang="en-GB" sz="1200">
                <a:solidFill>
                  <a:prstClr val="black"/>
                </a:solidFill>
              </a:rPr>
              <a:pPr/>
              <a:t>8</a:t>
            </a:fld>
            <a:endParaRPr lang="en-GB" sz="1200">
              <a:solidFill>
                <a:prstClr val="black"/>
              </a:solidFill>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p:spPr>
        <p:txBody>
          <a:bodyPr/>
          <a:lstStyle/>
          <a:p>
            <a:endParaRPr lang="en-GB" smtClean="0"/>
          </a:p>
        </p:txBody>
      </p:sp>
      <p:sp>
        <p:nvSpPr>
          <p:cNvPr id="32776" name="Rectangle 8"/>
          <p:cNvSpPr txBox="1">
            <a:spLocks noGrp="1" noChangeArrowheads="1"/>
          </p:cNvSpPr>
          <p:nvPr/>
        </p:nvSpPr>
        <p:spPr bwMode="auto">
          <a:xfrm>
            <a:off x="1536700" y="76200"/>
            <a:ext cx="374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spcBef>
                <a:spcPct val="0"/>
              </a:spcBef>
              <a:spcAft>
                <a:spcPct val="0"/>
              </a:spcAft>
            </a:pPr>
            <a:r>
              <a:rPr lang="en-GB" sz="1200" b="1">
                <a:solidFill>
                  <a:prstClr val="black"/>
                </a:solidFill>
              </a:rPr>
              <a:t>Boardworks GCSE Science: Physics</a:t>
            </a:r>
          </a:p>
          <a:p>
            <a:pPr algn="ctr" eaLnBrk="0" fontAlgn="base" hangingPunct="0">
              <a:spcBef>
                <a:spcPct val="0"/>
              </a:spcBef>
              <a:spcAft>
                <a:spcPct val="0"/>
              </a:spcAft>
            </a:pPr>
            <a:r>
              <a:rPr lang="en-GB" sz="1200" b="1">
                <a:solidFill>
                  <a:prstClr val="black"/>
                </a:solidFill>
              </a:rPr>
              <a:t>Specific Heat Capacity</a:t>
            </a:r>
          </a:p>
          <a:p>
            <a:pPr algn="ctr" eaLnBrk="0" fontAlgn="base" hangingPunct="0">
              <a:spcBef>
                <a:spcPct val="0"/>
              </a:spcBef>
              <a:spcAft>
                <a:spcPct val="0"/>
              </a:spcAft>
            </a:pPr>
            <a:endParaRPr lang="en-GB" sz="1200" b="1">
              <a:solidFill>
                <a:prstClr val="black"/>
              </a:solidFill>
            </a:endParaRPr>
          </a:p>
        </p:txBody>
      </p:sp>
      <p:sp>
        <p:nvSpPr>
          <p:cNvPr id="32777" name="Rectangle 6"/>
          <p:cNvSpPr txBox="1">
            <a:spLocks noGrp="1" noChangeArrowheads="1"/>
          </p:cNvSpPr>
          <p:nvPr/>
        </p:nvSpPr>
        <p:spPr bwMode="auto">
          <a:xfrm>
            <a:off x="192405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spcBef>
                <a:spcPct val="0"/>
              </a:spcBef>
              <a:spcAft>
                <a:spcPct val="0"/>
              </a:spcAft>
            </a:pPr>
            <a:r>
              <a:rPr lang="en-GB" sz="1200" b="1">
                <a:solidFill>
                  <a:prstClr val="black"/>
                </a:solidFill>
              </a:rPr>
              <a:t>Spring 2011</a:t>
            </a:r>
          </a:p>
        </p:txBody>
      </p:sp>
    </p:spTree>
    <p:extLst>
      <p:ext uri="{BB962C8B-B14F-4D97-AF65-F5344CB8AC3E}">
        <p14:creationId xmlns:p14="http://schemas.microsoft.com/office/powerpoint/2010/main" val="68081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7"/>
          <p:cNvSpPr>
            <a:spLocks noGrp="1" noChangeArrowheads="1"/>
          </p:cNvSpPr>
          <p:nvPr>
            <p:ph type="sldNum" sz="quarter" idx="5"/>
          </p:nvPr>
        </p:nvSpPr>
        <p:spPr>
          <a:noFill/>
        </p:spPr>
        <p:txBody>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fld id="{3D4A1A11-4F70-4710-AAA2-C567724DF6F2}" type="slidenum">
              <a:rPr lang="en-GB" sz="1200">
                <a:solidFill>
                  <a:prstClr val="black"/>
                </a:solidFill>
              </a:rPr>
              <a:pPr/>
              <a:t>10</a:t>
            </a:fld>
            <a:endParaRPr lang="en-GB" sz="1200">
              <a:solidFill>
                <a:prstClr val="black"/>
              </a:solidFill>
            </a:endParaRPr>
          </a:p>
        </p:txBody>
      </p:sp>
      <p:sp>
        <p:nvSpPr>
          <p:cNvPr id="33796" name="Rectangle 8"/>
          <p:cNvSpPr>
            <a:spLocks noGrp="1" noChangeArrowheads="1"/>
          </p:cNvSpPr>
          <p:nvPr>
            <p:ph type="hdr" sz="quarter"/>
          </p:nvPr>
        </p:nvSpPr>
        <p:spPr>
          <a:noFill/>
        </p:spPr>
        <p:txBody>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r>
              <a:rPr lang="en-GB" sz="1200">
                <a:solidFill>
                  <a:prstClr val="black"/>
                </a:solidFill>
              </a:rPr>
              <a:t>Boardworks GCSE Science: Physics</a:t>
            </a:r>
          </a:p>
          <a:p>
            <a:r>
              <a:rPr lang="en-GB" sz="1200">
                <a:solidFill>
                  <a:prstClr val="black"/>
                </a:solidFill>
              </a:rPr>
              <a:t>Specific Heat Capacity</a:t>
            </a:r>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p:spPr>
        <p:txBody>
          <a:bodyPr/>
          <a:lstStyle/>
          <a:p>
            <a:endParaRPr lang="en-GB" smtClean="0"/>
          </a:p>
        </p:txBody>
      </p:sp>
      <p:sp>
        <p:nvSpPr>
          <p:cNvPr id="33800" name="Rectangle 6"/>
          <p:cNvSpPr txBox="1">
            <a:spLocks noGrp="1" noChangeArrowheads="1"/>
          </p:cNvSpPr>
          <p:nvPr/>
        </p:nvSpPr>
        <p:spPr bwMode="auto">
          <a:xfrm>
            <a:off x="192405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spcBef>
                <a:spcPct val="0"/>
              </a:spcBef>
              <a:spcAft>
                <a:spcPct val="0"/>
              </a:spcAft>
            </a:pPr>
            <a:r>
              <a:rPr lang="en-GB" sz="1200" b="1">
                <a:solidFill>
                  <a:prstClr val="black"/>
                </a:solidFill>
              </a:rPr>
              <a:t>Spring 2011</a:t>
            </a:r>
          </a:p>
        </p:txBody>
      </p:sp>
    </p:spTree>
    <p:extLst>
      <p:ext uri="{BB962C8B-B14F-4D97-AF65-F5344CB8AC3E}">
        <p14:creationId xmlns:p14="http://schemas.microsoft.com/office/powerpoint/2010/main" val="291132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GB" b="1" i="1" smtClean="0"/>
              <a:t>This content is higher tier for AQA GCSE Science.</a:t>
            </a:r>
          </a:p>
          <a:p>
            <a:endParaRPr lang="en-GB" b="1" i="1" smtClean="0"/>
          </a:p>
          <a:p>
            <a:r>
              <a:rPr lang="en-GB" b="1" smtClean="0"/>
              <a:t>Teacher notes</a:t>
            </a:r>
          </a:p>
          <a:p>
            <a:r>
              <a:rPr lang="en-GB" smtClean="0"/>
              <a:t>This slide could be used to emphasize the need to show work in the calculation and demonstrate the most suitable layout.</a:t>
            </a:r>
          </a:p>
        </p:txBody>
      </p:sp>
      <p:sp>
        <p:nvSpPr>
          <p:cNvPr id="36869" name="Slide Number Placeholder 4"/>
          <p:cNvSpPr>
            <a:spLocks noGrp="1"/>
          </p:cNvSpPr>
          <p:nvPr>
            <p:ph type="sldNum" sz="quarter" idx="5"/>
          </p:nvPr>
        </p:nvSpPr>
        <p:spPr>
          <a:noFill/>
        </p:spPr>
        <p:txBody>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fld id="{C5866A63-CF3F-4492-AF34-89E858BD480C}" type="slidenum">
              <a:rPr lang="en-GB" sz="1200">
                <a:solidFill>
                  <a:prstClr val="black"/>
                </a:solidFill>
              </a:rPr>
              <a:pPr/>
              <a:t>11</a:t>
            </a:fld>
            <a:endParaRPr lang="en-GB" sz="1200">
              <a:solidFill>
                <a:prstClr val="black"/>
              </a:solidFill>
            </a:endParaRPr>
          </a:p>
        </p:txBody>
      </p:sp>
      <p:sp>
        <p:nvSpPr>
          <p:cNvPr id="36872" name="Rectangle 8"/>
          <p:cNvSpPr txBox="1">
            <a:spLocks noGrp="1" noChangeArrowheads="1"/>
          </p:cNvSpPr>
          <p:nvPr/>
        </p:nvSpPr>
        <p:spPr bwMode="auto">
          <a:xfrm>
            <a:off x="1536700" y="76200"/>
            <a:ext cx="374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spcBef>
                <a:spcPct val="0"/>
              </a:spcBef>
              <a:spcAft>
                <a:spcPct val="0"/>
              </a:spcAft>
            </a:pPr>
            <a:r>
              <a:rPr lang="en-GB" sz="1200" b="1">
                <a:solidFill>
                  <a:prstClr val="black"/>
                </a:solidFill>
              </a:rPr>
              <a:t>Boardworks GCSE Science: Physics</a:t>
            </a:r>
          </a:p>
          <a:p>
            <a:pPr algn="ctr" eaLnBrk="0" fontAlgn="base" hangingPunct="0">
              <a:spcBef>
                <a:spcPct val="0"/>
              </a:spcBef>
              <a:spcAft>
                <a:spcPct val="0"/>
              </a:spcAft>
            </a:pPr>
            <a:r>
              <a:rPr lang="en-GB" sz="1200" b="1">
                <a:solidFill>
                  <a:prstClr val="black"/>
                </a:solidFill>
              </a:rPr>
              <a:t>Specific Heat Capacity</a:t>
            </a:r>
          </a:p>
          <a:p>
            <a:pPr algn="ctr" eaLnBrk="0" fontAlgn="base" hangingPunct="0">
              <a:spcBef>
                <a:spcPct val="0"/>
              </a:spcBef>
              <a:spcAft>
                <a:spcPct val="0"/>
              </a:spcAft>
            </a:pPr>
            <a:endParaRPr lang="en-GB" sz="1200" b="1">
              <a:solidFill>
                <a:prstClr val="black"/>
              </a:solidFill>
            </a:endParaRPr>
          </a:p>
        </p:txBody>
      </p:sp>
      <p:sp>
        <p:nvSpPr>
          <p:cNvPr id="36873" name="Rectangle 6"/>
          <p:cNvSpPr txBox="1">
            <a:spLocks noGrp="1" noChangeArrowheads="1"/>
          </p:cNvSpPr>
          <p:nvPr/>
        </p:nvSpPr>
        <p:spPr bwMode="auto">
          <a:xfrm>
            <a:off x="192405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spcBef>
                <a:spcPct val="0"/>
              </a:spcBef>
              <a:spcAft>
                <a:spcPct val="0"/>
              </a:spcAft>
            </a:pPr>
            <a:r>
              <a:rPr lang="en-GB" sz="1200" b="1">
                <a:solidFill>
                  <a:prstClr val="black"/>
                </a:solidFill>
              </a:rPr>
              <a:t>Spring 2011</a:t>
            </a:r>
          </a:p>
        </p:txBody>
      </p:sp>
    </p:spTree>
    <p:extLst>
      <p:ext uri="{BB962C8B-B14F-4D97-AF65-F5344CB8AC3E}">
        <p14:creationId xmlns:p14="http://schemas.microsoft.com/office/powerpoint/2010/main" val="44658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GB" b="1" smtClean="0"/>
              <a:t>Teacher notes</a:t>
            </a:r>
          </a:p>
          <a:p>
            <a:r>
              <a:rPr lang="en-GB" smtClean="0"/>
              <a:t>For this set of practice questions, students could be asked to find the answer before it is revealed on the slide. Students should be encouraged to lay out their work as on the previous slide.</a:t>
            </a:r>
          </a:p>
        </p:txBody>
      </p:sp>
      <p:sp>
        <p:nvSpPr>
          <p:cNvPr id="37893" name="Slide Number Placeholder 4"/>
          <p:cNvSpPr>
            <a:spLocks noGrp="1"/>
          </p:cNvSpPr>
          <p:nvPr>
            <p:ph type="sldNum" sz="quarter" idx="5"/>
          </p:nvPr>
        </p:nvSpPr>
        <p:spPr>
          <a:noFill/>
        </p:spPr>
        <p:txBody>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fld id="{A0AA8A97-9655-44DB-AC9B-9D480F31CF59}" type="slidenum">
              <a:rPr lang="en-GB" sz="1200">
                <a:solidFill>
                  <a:prstClr val="black"/>
                </a:solidFill>
              </a:rPr>
              <a:pPr/>
              <a:t>12</a:t>
            </a:fld>
            <a:endParaRPr lang="en-GB" sz="1200">
              <a:solidFill>
                <a:prstClr val="black"/>
              </a:solidFill>
            </a:endParaRPr>
          </a:p>
        </p:txBody>
      </p:sp>
      <p:sp>
        <p:nvSpPr>
          <p:cNvPr id="37896" name="Rectangle 8"/>
          <p:cNvSpPr txBox="1">
            <a:spLocks noGrp="1" noChangeArrowheads="1"/>
          </p:cNvSpPr>
          <p:nvPr/>
        </p:nvSpPr>
        <p:spPr bwMode="auto">
          <a:xfrm>
            <a:off x="1536700" y="76200"/>
            <a:ext cx="374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spcBef>
                <a:spcPct val="0"/>
              </a:spcBef>
              <a:spcAft>
                <a:spcPct val="0"/>
              </a:spcAft>
            </a:pPr>
            <a:r>
              <a:rPr lang="en-GB" sz="1200" b="1">
                <a:solidFill>
                  <a:prstClr val="black"/>
                </a:solidFill>
              </a:rPr>
              <a:t>Boardworks GCSE Science: Physics</a:t>
            </a:r>
          </a:p>
          <a:p>
            <a:pPr algn="ctr" eaLnBrk="0" fontAlgn="base" hangingPunct="0">
              <a:spcBef>
                <a:spcPct val="0"/>
              </a:spcBef>
              <a:spcAft>
                <a:spcPct val="0"/>
              </a:spcAft>
            </a:pPr>
            <a:r>
              <a:rPr lang="en-GB" sz="1200" b="1">
                <a:solidFill>
                  <a:prstClr val="black"/>
                </a:solidFill>
              </a:rPr>
              <a:t>Specific Heat Capacity</a:t>
            </a:r>
          </a:p>
          <a:p>
            <a:pPr algn="ctr" eaLnBrk="0" fontAlgn="base" hangingPunct="0">
              <a:spcBef>
                <a:spcPct val="0"/>
              </a:spcBef>
              <a:spcAft>
                <a:spcPct val="0"/>
              </a:spcAft>
            </a:pPr>
            <a:endParaRPr lang="en-GB" sz="1200" b="1">
              <a:solidFill>
                <a:prstClr val="black"/>
              </a:solidFill>
            </a:endParaRPr>
          </a:p>
        </p:txBody>
      </p:sp>
      <p:sp>
        <p:nvSpPr>
          <p:cNvPr id="37897" name="Rectangle 6"/>
          <p:cNvSpPr txBox="1">
            <a:spLocks noGrp="1" noChangeArrowheads="1"/>
          </p:cNvSpPr>
          <p:nvPr/>
        </p:nvSpPr>
        <p:spPr bwMode="auto">
          <a:xfrm>
            <a:off x="192405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spcBef>
                <a:spcPct val="0"/>
              </a:spcBef>
              <a:spcAft>
                <a:spcPct val="0"/>
              </a:spcAft>
            </a:pPr>
            <a:r>
              <a:rPr lang="en-GB" sz="1200" b="1">
                <a:solidFill>
                  <a:prstClr val="black"/>
                </a:solidFill>
              </a:rPr>
              <a:t>Spring 2011</a:t>
            </a:r>
          </a:p>
        </p:txBody>
      </p:sp>
    </p:spTree>
    <p:extLst>
      <p:ext uri="{BB962C8B-B14F-4D97-AF65-F5344CB8AC3E}">
        <p14:creationId xmlns:p14="http://schemas.microsoft.com/office/powerpoint/2010/main" val="318160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6" name="Rectangle 10"/>
          <p:cNvSpPr>
            <a:spLocks noGrp="1" noRot="1" noChangeAspect="1" noChangeArrowheads="1" noTextEdit="1"/>
          </p:cNvSpPr>
          <p:nvPr>
            <p:ph type="sldImg"/>
          </p:nvPr>
        </p:nvSpPr>
        <p:spPr>
          <a:ln/>
        </p:spPr>
      </p:sp>
      <p:sp>
        <p:nvSpPr>
          <p:cNvPr id="34827" name="Rectangle 11"/>
          <p:cNvSpPr>
            <a:spLocks noGrp="1" noChangeArrowheads="1"/>
          </p:cNvSpPr>
          <p:nvPr>
            <p:ph type="body" idx="1"/>
          </p:nvPr>
        </p:nvSpPr>
        <p:spPr>
          <a:noFill/>
        </p:spPr>
        <p:txBody>
          <a:bodyPr/>
          <a:lstStyle/>
          <a:p>
            <a:r>
              <a:rPr lang="en-GB" smtClean="0"/>
              <a:t>This slide is accompanied by the worksheet </a:t>
            </a:r>
            <a:r>
              <a:rPr lang="en-GB" i="1" smtClean="0"/>
              <a:t>Specific Heat Capacity</a:t>
            </a:r>
            <a:r>
              <a:rPr lang="en-GB" smtClean="0"/>
              <a:t>.</a:t>
            </a:r>
          </a:p>
        </p:txBody>
      </p:sp>
      <p:sp>
        <p:nvSpPr>
          <p:cNvPr id="34821" name="Slide Number Placeholder 4"/>
          <p:cNvSpPr>
            <a:spLocks noGrp="1"/>
          </p:cNvSpPr>
          <p:nvPr>
            <p:ph type="sldNum" sz="quarter" idx="5"/>
          </p:nvPr>
        </p:nvSpPr>
        <p:spPr>
          <a:noFill/>
        </p:spPr>
        <p:txBody>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fld id="{93256A5E-BA16-456E-9294-5107BA5C0C92}" type="slidenum">
              <a:rPr lang="en-GB" sz="1200">
                <a:solidFill>
                  <a:prstClr val="black"/>
                </a:solidFill>
              </a:rPr>
              <a:pPr/>
              <a:t>13</a:t>
            </a:fld>
            <a:endParaRPr lang="en-GB" sz="1200">
              <a:solidFill>
                <a:prstClr val="black"/>
              </a:solidFill>
            </a:endParaRPr>
          </a:p>
        </p:txBody>
      </p:sp>
      <p:sp>
        <p:nvSpPr>
          <p:cNvPr id="34822" name="Header Placeholder 5"/>
          <p:cNvSpPr>
            <a:spLocks noGrp="1"/>
          </p:cNvSpPr>
          <p:nvPr>
            <p:ph type="hdr" sz="quarter"/>
          </p:nvPr>
        </p:nvSpPr>
        <p:spPr>
          <a:noFill/>
        </p:spPr>
        <p:txBody>
          <a:bodyPr/>
          <a:lstStyle>
            <a:lvl1pPr>
              <a:defRPr sz="2400">
                <a:solidFill>
                  <a:srgbClr val="010066"/>
                </a:solidFill>
                <a:latin typeface="Arial" charset="0"/>
              </a:defRPr>
            </a:lvl1pPr>
            <a:lvl2pPr marL="2166938" indent="-285750">
              <a:defRPr sz="2400">
                <a:solidFill>
                  <a:srgbClr val="010066"/>
                </a:solidFill>
                <a:latin typeface="Arial" charset="0"/>
              </a:defRPr>
            </a:lvl2pPr>
            <a:lvl3pPr marL="2574925" indent="-228600">
              <a:defRPr sz="2400">
                <a:solidFill>
                  <a:srgbClr val="010066"/>
                </a:solidFill>
                <a:latin typeface="Arial" charset="0"/>
              </a:defRPr>
            </a:lvl3pPr>
            <a:lvl4pPr marL="2982913" indent="-228600">
              <a:defRPr sz="2400">
                <a:solidFill>
                  <a:srgbClr val="010066"/>
                </a:solidFill>
                <a:latin typeface="Arial" charset="0"/>
              </a:defRPr>
            </a:lvl4pPr>
            <a:lvl5pPr marL="3390900" indent="-228600">
              <a:defRPr sz="2400">
                <a:solidFill>
                  <a:srgbClr val="010066"/>
                </a:solidFill>
                <a:latin typeface="Arial" charset="0"/>
              </a:defRPr>
            </a:lvl5pPr>
            <a:lvl6pPr marL="3848100" indent="-228600" eaLnBrk="0" fontAlgn="base" hangingPunct="0">
              <a:spcBef>
                <a:spcPct val="0"/>
              </a:spcBef>
              <a:spcAft>
                <a:spcPct val="0"/>
              </a:spcAft>
              <a:defRPr sz="2400">
                <a:solidFill>
                  <a:srgbClr val="010066"/>
                </a:solidFill>
                <a:latin typeface="Arial" charset="0"/>
              </a:defRPr>
            </a:lvl6pPr>
            <a:lvl7pPr marL="4305300" indent="-228600" eaLnBrk="0" fontAlgn="base" hangingPunct="0">
              <a:spcBef>
                <a:spcPct val="0"/>
              </a:spcBef>
              <a:spcAft>
                <a:spcPct val="0"/>
              </a:spcAft>
              <a:defRPr sz="2400">
                <a:solidFill>
                  <a:srgbClr val="010066"/>
                </a:solidFill>
                <a:latin typeface="Arial" charset="0"/>
              </a:defRPr>
            </a:lvl7pPr>
            <a:lvl8pPr marL="4762500" indent="-228600" eaLnBrk="0" fontAlgn="base" hangingPunct="0">
              <a:spcBef>
                <a:spcPct val="0"/>
              </a:spcBef>
              <a:spcAft>
                <a:spcPct val="0"/>
              </a:spcAft>
              <a:defRPr sz="2400">
                <a:solidFill>
                  <a:srgbClr val="010066"/>
                </a:solidFill>
                <a:latin typeface="Arial" charset="0"/>
              </a:defRPr>
            </a:lvl8pPr>
            <a:lvl9pPr marL="5219700" indent="-228600" eaLnBrk="0" fontAlgn="base" hangingPunct="0">
              <a:spcBef>
                <a:spcPct val="0"/>
              </a:spcBef>
              <a:spcAft>
                <a:spcPct val="0"/>
              </a:spcAft>
              <a:defRPr sz="2400">
                <a:solidFill>
                  <a:srgbClr val="010066"/>
                </a:solidFill>
                <a:latin typeface="Arial" charset="0"/>
              </a:defRPr>
            </a:lvl9pPr>
          </a:lstStyle>
          <a:p>
            <a:r>
              <a:rPr lang="en-GB" sz="1200">
                <a:solidFill>
                  <a:prstClr val="black"/>
                </a:solidFill>
              </a:rPr>
              <a:t>Boardworks GCSE Science: Physics</a:t>
            </a:r>
          </a:p>
          <a:p>
            <a:r>
              <a:rPr lang="en-GB" sz="1200">
                <a:solidFill>
                  <a:prstClr val="black"/>
                </a:solidFill>
              </a:rPr>
              <a:t>Specific Heat Capacity</a:t>
            </a:r>
          </a:p>
        </p:txBody>
      </p:sp>
      <p:sp>
        <p:nvSpPr>
          <p:cNvPr id="34828" name="Rectangle 6"/>
          <p:cNvSpPr txBox="1">
            <a:spLocks noGrp="1" noChangeArrowheads="1"/>
          </p:cNvSpPr>
          <p:nvPr/>
        </p:nvSpPr>
        <p:spPr bwMode="auto">
          <a:xfrm>
            <a:off x="192405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spcBef>
                <a:spcPct val="0"/>
              </a:spcBef>
              <a:spcAft>
                <a:spcPct val="0"/>
              </a:spcAft>
            </a:pPr>
            <a:r>
              <a:rPr lang="en-GB" sz="1200" b="1">
                <a:solidFill>
                  <a:prstClr val="black"/>
                </a:solidFill>
              </a:rPr>
              <a:t>Spring 2011</a:t>
            </a:r>
          </a:p>
        </p:txBody>
      </p:sp>
    </p:spTree>
    <p:extLst>
      <p:ext uri="{BB962C8B-B14F-4D97-AF65-F5344CB8AC3E}">
        <p14:creationId xmlns:p14="http://schemas.microsoft.com/office/powerpoint/2010/main" val="365569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B2D887-8511-41B2-A38C-67E6BFB01C3B}" type="datetimeFigureOut">
              <a:rPr lang="en-GB" smtClean="0"/>
              <a:t>14/11/2015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12318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2D887-8511-41B2-A38C-67E6BFB01C3B}" type="datetimeFigureOut">
              <a:rPr lang="en-GB" smtClean="0"/>
              <a:t>14/11/2015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194721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2D887-8511-41B2-A38C-67E6BFB01C3B}" type="datetimeFigureOut">
              <a:rPr lang="en-GB" smtClean="0"/>
              <a:t>14/11/2015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245417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90485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6028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2223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490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3128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2172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392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5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2D887-8511-41B2-A38C-67E6BFB01C3B}" type="datetimeFigureOut">
              <a:rPr lang="en-GB" smtClean="0"/>
              <a:t>14/11/2015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4137659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3765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0878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77406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475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2804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7338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990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0283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1652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641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B2D887-8511-41B2-A38C-67E6BFB01C3B}" type="datetimeFigureOut">
              <a:rPr lang="en-GB" smtClean="0"/>
              <a:t>14/11/2015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2132332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4796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4416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6587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424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B2D887-8511-41B2-A38C-67E6BFB01C3B}" type="datetimeFigureOut">
              <a:rPr lang="en-GB" smtClean="0"/>
              <a:t>14/11/2015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95196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B2D887-8511-41B2-A38C-67E6BFB01C3B}" type="datetimeFigureOut">
              <a:rPr lang="en-GB" smtClean="0"/>
              <a:t>14/11/2015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395112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B2D887-8511-41B2-A38C-67E6BFB01C3B}" type="datetimeFigureOut">
              <a:rPr lang="en-GB" smtClean="0"/>
              <a:t>14/11/2015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407779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2D887-8511-41B2-A38C-67E6BFB01C3B}" type="datetimeFigureOut">
              <a:rPr lang="en-GB" smtClean="0"/>
              <a:t>14/11/2015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98656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2D887-8511-41B2-A38C-67E6BFB01C3B}" type="datetimeFigureOut">
              <a:rPr lang="en-GB" smtClean="0"/>
              <a:t>14/11/2015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80957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2D887-8511-41B2-A38C-67E6BFB01C3B}" type="datetimeFigureOut">
              <a:rPr lang="en-GB" smtClean="0"/>
              <a:t>14/11/2015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69035-6BDC-4E4E-9A15-2012DD7A7B50}" type="slidenum">
              <a:rPr lang="en-GB" smtClean="0"/>
              <a:t>‹#›</a:t>
            </a:fld>
            <a:endParaRPr lang="en-GB"/>
          </a:p>
        </p:txBody>
      </p:sp>
    </p:spTree>
    <p:extLst>
      <p:ext uri="{BB962C8B-B14F-4D97-AF65-F5344CB8AC3E}">
        <p14:creationId xmlns:p14="http://schemas.microsoft.com/office/powerpoint/2010/main" val="164972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2D887-8511-41B2-A38C-67E6BFB01C3B}" type="datetimeFigureOut">
              <a:rPr lang="en-GB" smtClean="0"/>
              <a:t>14/11/2015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69035-6BDC-4E4E-9A15-2012DD7A7B50}" type="slidenum">
              <a:rPr lang="en-GB" smtClean="0"/>
              <a:t>‹#›</a:t>
            </a:fld>
            <a:endParaRPr lang="en-GB"/>
          </a:p>
        </p:txBody>
      </p:sp>
    </p:spTree>
    <p:extLst>
      <p:ext uri="{BB962C8B-B14F-4D97-AF65-F5344CB8AC3E}">
        <p14:creationId xmlns:p14="http://schemas.microsoft.com/office/powerpoint/2010/main" val="382395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13" descr="slide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GB" sz="2800" b="1">
              <a:solidFill>
                <a:srgbClr val="5B0091"/>
              </a:solidFill>
              <a:cs typeface="Arial" charset="0"/>
            </a:endParaRPr>
          </a:p>
        </p:txBody>
      </p:sp>
      <p:sp>
        <p:nvSpPr>
          <p:cNvPr id="50180" name="Rectangle 8"/>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69678" name="Text Box 14"/>
          <p:cNvSpPr txBox="1">
            <a:spLocks noChangeArrowheads="1"/>
          </p:cNvSpPr>
          <p:nvPr/>
        </p:nvSpPr>
        <p:spPr bwMode="auto">
          <a:xfrm>
            <a:off x="896938" y="6654800"/>
            <a:ext cx="655637" cy="244475"/>
          </a:xfrm>
          <a:prstGeom prst="rect">
            <a:avLst/>
          </a:prstGeom>
          <a:noFill/>
          <a:ln w="9525">
            <a:noFill/>
            <a:miter lim="800000"/>
            <a:headEnd/>
            <a:tailEnd/>
          </a:ln>
          <a:effec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fontAlgn="base">
              <a:spcBef>
                <a:spcPct val="50000"/>
              </a:spcBef>
              <a:spcAft>
                <a:spcPct val="0"/>
              </a:spcAft>
            </a:pPr>
            <a:fld id="{D721C2B5-AC4F-4067-BA41-119871BE94F5}" type="slidenum">
              <a:rPr lang="en-GB" sz="1000">
                <a:solidFill>
                  <a:srgbClr val="5B0091"/>
                </a:solidFill>
                <a:cs typeface="Arial" charset="0"/>
              </a:rPr>
              <a:pPr algn="ctr" fontAlgn="base">
                <a:spcBef>
                  <a:spcPct val="50000"/>
                </a:spcBef>
                <a:spcAft>
                  <a:spcPct val="0"/>
                </a:spcAft>
              </a:pPr>
              <a:t>‹#›</a:t>
            </a:fld>
            <a:r>
              <a:rPr lang="en-GB" sz="1000">
                <a:solidFill>
                  <a:srgbClr val="5B0091"/>
                </a:solidFill>
                <a:cs typeface="Arial" charset="0"/>
              </a:rPr>
              <a:t> of 18</a:t>
            </a:r>
          </a:p>
        </p:txBody>
      </p:sp>
      <p:sp>
        <p:nvSpPr>
          <p:cNvPr id="369679" name="Text Box 15"/>
          <p:cNvSpPr txBox="1">
            <a:spLocks noChangeArrowheads="1"/>
          </p:cNvSpPr>
          <p:nvPr/>
        </p:nvSpPr>
        <p:spPr bwMode="auto">
          <a:xfrm>
            <a:off x="6445250" y="6654800"/>
            <a:ext cx="2133600" cy="244475"/>
          </a:xfrm>
          <a:prstGeom prst="rect">
            <a:avLst/>
          </a:prstGeom>
          <a:noFill/>
          <a:ln w="9525">
            <a:noFill/>
            <a:miter lim="800000"/>
            <a:headEnd/>
            <a:tailEnd/>
          </a:ln>
          <a:effec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r" eaLnBrk="0" fontAlgn="base" hangingPunct="0">
              <a:spcBef>
                <a:spcPct val="0"/>
              </a:spcBef>
              <a:spcAft>
                <a:spcPct val="0"/>
              </a:spcAft>
            </a:pPr>
            <a:r>
              <a:rPr lang="en-GB" sz="1000">
                <a:solidFill>
                  <a:srgbClr val="5B0091"/>
                </a:solidFill>
                <a:cs typeface="Arial" charset="0"/>
              </a:rPr>
              <a:t>© Boardworks Ltd 2011</a:t>
            </a:r>
          </a:p>
        </p:txBody>
      </p:sp>
      <p:pic>
        <p:nvPicPr>
          <p:cNvPr id="50183" name="Picture 16" descr="back_arrow_trans">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950" y="6167438"/>
            <a:ext cx="6302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23" descr="forward_arrow_grey">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645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2D887-8511-41B2-A38C-67E6BFB01C3B}" type="datetimeFigureOut">
              <a:rPr lang="en-GB" smtClean="0">
                <a:solidFill>
                  <a:prstClr val="black">
                    <a:tint val="75000"/>
                  </a:prstClr>
                </a:solidFill>
              </a:rPr>
              <a:pPr/>
              <a:t>14/11/2015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69035-6BDC-4E4E-9A15-2012DD7A7B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7216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8.xml"/><Relationship Id="rId7" Type="http://schemas.openxmlformats.org/officeDocument/2006/relationships/image" Target="../media/image1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8.xml"/><Relationship Id="rId7" Type="http://schemas.openxmlformats.org/officeDocument/2006/relationships/image" Target="../media/image15.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Specific heat capacity</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4581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GB"/>
              <a:t>Specific heat capacity example</a:t>
            </a:r>
          </a:p>
        </p:txBody>
      </p:sp>
      <p:sp>
        <p:nvSpPr>
          <p:cNvPr id="15363" name="Text Box 3"/>
          <p:cNvSpPr txBox="1">
            <a:spLocks noChangeArrowheads="1"/>
          </p:cNvSpPr>
          <p:nvPr/>
        </p:nvSpPr>
        <p:spPr bwMode="auto">
          <a:xfrm>
            <a:off x="341313" y="784225"/>
            <a:ext cx="4883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50000"/>
              </a:spcBef>
              <a:spcAft>
                <a:spcPct val="0"/>
              </a:spcAft>
            </a:pPr>
            <a:r>
              <a:rPr lang="en-GB"/>
              <a:t>How much energy is needed to increase the temperature of 600</a:t>
            </a:r>
            <a:r>
              <a:rPr lang="en-GB" sz="1000"/>
              <a:t> </a:t>
            </a:r>
            <a:r>
              <a:rPr lang="en-GB"/>
              <a:t>g of water by 80</a:t>
            </a:r>
            <a:r>
              <a:rPr lang="en-GB" sz="1000"/>
              <a:t> </a:t>
            </a:r>
            <a:r>
              <a:rPr lang="en-US">
                <a:cs typeface="Arial" charset="0"/>
              </a:rPr>
              <a:t>°C in a kettle?</a:t>
            </a:r>
            <a:endParaRPr lang="en-US" sz="1000">
              <a:cs typeface="Arial" charset="0"/>
            </a:endParaRPr>
          </a:p>
        </p:txBody>
      </p:sp>
      <p:sp>
        <p:nvSpPr>
          <p:cNvPr id="210952" name="Text Box 8"/>
          <p:cNvSpPr txBox="1">
            <a:spLocks noChangeArrowheads="1"/>
          </p:cNvSpPr>
          <p:nvPr/>
        </p:nvSpPr>
        <p:spPr bwMode="auto">
          <a:xfrm>
            <a:off x="341313" y="4932363"/>
            <a:ext cx="7762875"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50000"/>
              </a:spcBef>
              <a:spcAft>
                <a:spcPct val="0"/>
              </a:spcAft>
            </a:pPr>
            <a:r>
              <a:rPr lang="en-GB" sz="2800" b="1"/>
              <a:t>energy  =   0.6</a:t>
            </a:r>
            <a:r>
              <a:rPr lang="en-GB" sz="1000" b="1"/>
              <a:t> </a:t>
            </a:r>
            <a:r>
              <a:rPr lang="en-GB" sz="2800" b="1"/>
              <a:t>kg  ×  4,200</a:t>
            </a:r>
            <a:r>
              <a:rPr lang="en-GB" sz="1000" b="1"/>
              <a:t> </a:t>
            </a:r>
            <a:r>
              <a:rPr lang="en-GB" sz="2800" b="1"/>
              <a:t>J/kg°C ×  80</a:t>
            </a:r>
            <a:r>
              <a:rPr lang="en-GB" sz="1000" b="1"/>
              <a:t> </a:t>
            </a:r>
            <a:r>
              <a:rPr lang="en-GB" sz="2800" b="1"/>
              <a:t>°C</a:t>
            </a:r>
          </a:p>
          <a:p>
            <a:pPr eaLnBrk="0" fontAlgn="base" hangingPunct="0">
              <a:spcBef>
                <a:spcPct val="50000"/>
              </a:spcBef>
              <a:spcAft>
                <a:spcPct val="0"/>
              </a:spcAft>
            </a:pPr>
            <a:r>
              <a:rPr lang="en-GB" sz="2800" b="1"/>
              <a:t>              =   </a:t>
            </a:r>
            <a:r>
              <a:rPr lang="en-GB" sz="2800" b="1">
                <a:solidFill>
                  <a:srgbClr val="286DA6"/>
                </a:solidFill>
              </a:rPr>
              <a:t>201,600</a:t>
            </a:r>
            <a:r>
              <a:rPr lang="en-GB" sz="1000" b="1">
                <a:solidFill>
                  <a:srgbClr val="286DA6"/>
                </a:solidFill>
              </a:rPr>
              <a:t> </a:t>
            </a:r>
            <a:r>
              <a:rPr lang="en-GB" sz="2800" b="1">
                <a:solidFill>
                  <a:srgbClr val="286DA6"/>
                </a:solidFill>
              </a:rPr>
              <a:t>J</a:t>
            </a:r>
            <a:endParaRPr lang="en-US" sz="2800" b="1">
              <a:solidFill>
                <a:srgbClr val="286DA6"/>
              </a:solidFill>
            </a:endParaRPr>
          </a:p>
        </p:txBody>
      </p:sp>
      <p:sp>
        <p:nvSpPr>
          <p:cNvPr id="15365" name="Text Box 9"/>
          <p:cNvSpPr txBox="1">
            <a:spLocks noChangeArrowheads="1"/>
          </p:cNvSpPr>
          <p:nvPr/>
        </p:nvSpPr>
        <p:spPr bwMode="auto">
          <a:xfrm>
            <a:off x="341313" y="2270125"/>
            <a:ext cx="45910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0"/>
              </a:spcBef>
              <a:spcAft>
                <a:spcPct val="0"/>
              </a:spcAft>
            </a:pPr>
            <a:r>
              <a:rPr lang="en-US">
                <a:cs typeface="Arial" charset="0"/>
              </a:rPr>
              <a:t>Note: mass = 600</a:t>
            </a:r>
            <a:r>
              <a:rPr lang="en-US" sz="1000">
                <a:cs typeface="Arial" charset="0"/>
              </a:rPr>
              <a:t> </a:t>
            </a:r>
            <a:r>
              <a:rPr lang="en-US">
                <a:cs typeface="Arial" charset="0"/>
              </a:rPr>
              <a:t>g = 0.6</a:t>
            </a:r>
            <a:r>
              <a:rPr lang="en-US" sz="1000">
                <a:cs typeface="Arial" charset="0"/>
              </a:rPr>
              <a:t> </a:t>
            </a:r>
            <a:r>
              <a:rPr lang="en-US">
                <a:cs typeface="Arial" charset="0"/>
              </a:rPr>
              <a:t>kg and </a:t>
            </a:r>
            <a:r>
              <a:rPr lang="en-US"/>
              <a:t>the specific heat capacity </a:t>
            </a:r>
          </a:p>
          <a:p>
            <a:pPr eaLnBrk="0" fontAlgn="base" hangingPunct="0">
              <a:spcBef>
                <a:spcPct val="0"/>
              </a:spcBef>
              <a:spcAft>
                <a:spcPct val="0"/>
              </a:spcAft>
            </a:pPr>
            <a:r>
              <a:rPr lang="en-US"/>
              <a:t>of water is 4,200</a:t>
            </a:r>
            <a:r>
              <a:rPr lang="en-US" sz="1000"/>
              <a:t> </a:t>
            </a:r>
            <a:r>
              <a:rPr lang="en-US"/>
              <a:t>J/kg°C.</a:t>
            </a:r>
          </a:p>
        </p:txBody>
      </p:sp>
      <p:pic>
        <p:nvPicPr>
          <p:cNvPr id="15366" name="Picture 14" descr="PC13_gfx_kettle st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330200"/>
            <a:ext cx="260985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7" name="Group 17"/>
          <p:cNvGrpSpPr>
            <a:grpSpLocks/>
          </p:cNvGrpSpPr>
          <p:nvPr/>
        </p:nvGrpSpPr>
        <p:grpSpPr bwMode="auto">
          <a:xfrm>
            <a:off x="341313" y="3844925"/>
            <a:ext cx="8447087" cy="774700"/>
            <a:chOff x="215" y="2422"/>
            <a:chExt cx="5321" cy="488"/>
          </a:xfrm>
        </p:grpSpPr>
        <p:sp>
          <p:nvSpPr>
            <p:cNvPr id="15369" name="Text Box 19"/>
            <p:cNvSpPr txBox="1">
              <a:spLocks noChangeArrowheads="1"/>
            </p:cNvSpPr>
            <p:nvPr/>
          </p:nvSpPr>
          <p:spPr bwMode="auto">
            <a:xfrm>
              <a:off x="215" y="2503"/>
              <a:ext cx="892" cy="32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0"/>
                </a:spcBef>
                <a:spcAft>
                  <a:spcPct val="0"/>
                </a:spcAft>
              </a:pPr>
              <a:r>
                <a:rPr lang="en-US" sz="2800" b="1">
                  <a:solidFill>
                    <a:srgbClr val="286DA6"/>
                  </a:solidFill>
                </a:rPr>
                <a:t>energy</a:t>
              </a:r>
            </a:p>
          </p:txBody>
        </p:sp>
        <p:sp>
          <p:nvSpPr>
            <p:cNvPr id="15370" name="Text Box 20"/>
            <p:cNvSpPr txBox="1">
              <a:spLocks noChangeArrowheads="1"/>
            </p:cNvSpPr>
            <p:nvPr/>
          </p:nvSpPr>
          <p:spPr bwMode="auto">
            <a:xfrm>
              <a:off x="2409" y="2422"/>
              <a:ext cx="1476"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lnSpc>
                  <a:spcPct val="80000"/>
                </a:lnSpc>
                <a:spcBef>
                  <a:spcPct val="0"/>
                </a:spcBef>
                <a:spcAft>
                  <a:spcPct val="0"/>
                </a:spcAft>
              </a:pPr>
              <a:r>
                <a:rPr lang="en-GB" sz="2800" b="1">
                  <a:solidFill>
                    <a:srgbClr val="286DA6"/>
                  </a:solidFill>
                </a:rPr>
                <a:t>specific heat</a:t>
              </a:r>
            </a:p>
            <a:p>
              <a:pPr algn="ctr" eaLnBrk="0" fontAlgn="base" hangingPunct="0">
                <a:lnSpc>
                  <a:spcPct val="80000"/>
                </a:lnSpc>
                <a:spcBef>
                  <a:spcPct val="0"/>
                </a:spcBef>
                <a:spcAft>
                  <a:spcPct val="0"/>
                </a:spcAft>
              </a:pPr>
              <a:r>
                <a:rPr lang="en-GB" sz="2800" b="1">
                  <a:solidFill>
                    <a:srgbClr val="286DA6"/>
                  </a:solidFill>
                </a:rPr>
                <a:t>capacity</a:t>
              </a:r>
            </a:p>
          </p:txBody>
        </p:sp>
        <p:sp>
          <p:nvSpPr>
            <p:cNvPr id="15371" name="Text Box 21"/>
            <p:cNvSpPr txBox="1">
              <a:spLocks noChangeArrowheads="1"/>
            </p:cNvSpPr>
            <p:nvPr/>
          </p:nvSpPr>
          <p:spPr bwMode="auto">
            <a:xfrm>
              <a:off x="4123" y="2422"/>
              <a:ext cx="1413"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lnSpc>
                  <a:spcPct val="80000"/>
                </a:lnSpc>
                <a:spcBef>
                  <a:spcPct val="0"/>
                </a:spcBef>
                <a:spcAft>
                  <a:spcPct val="0"/>
                </a:spcAft>
              </a:pPr>
              <a:r>
                <a:rPr lang="en-GB" sz="2800" b="1">
                  <a:solidFill>
                    <a:srgbClr val="286DA6"/>
                  </a:solidFill>
                </a:rPr>
                <a:t>temperature</a:t>
              </a:r>
            </a:p>
            <a:p>
              <a:pPr algn="ctr" eaLnBrk="0" fontAlgn="base" hangingPunct="0">
                <a:lnSpc>
                  <a:spcPct val="80000"/>
                </a:lnSpc>
                <a:spcBef>
                  <a:spcPct val="0"/>
                </a:spcBef>
                <a:spcAft>
                  <a:spcPct val="0"/>
                </a:spcAft>
              </a:pPr>
              <a:r>
                <a:rPr lang="en-GB" sz="2800" b="1">
                  <a:solidFill>
                    <a:srgbClr val="286DA6"/>
                  </a:solidFill>
                </a:rPr>
                <a:t>change</a:t>
              </a:r>
            </a:p>
          </p:txBody>
        </p:sp>
        <p:sp>
          <p:nvSpPr>
            <p:cNvPr id="15372" name="Rectangle 22"/>
            <p:cNvSpPr>
              <a:spLocks noChangeArrowheads="1"/>
            </p:cNvSpPr>
            <p:nvPr/>
          </p:nvSpPr>
          <p:spPr bwMode="auto">
            <a:xfrm>
              <a:off x="1106" y="2503"/>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286DA6"/>
                  </a:solidFill>
                </a:rPr>
                <a:t>=</a:t>
              </a:r>
              <a:endParaRPr lang="en-GB" sz="2800" b="1">
                <a:solidFill>
                  <a:srgbClr val="286DA6"/>
                </a:solidFill>
              </a:endParaRPr>
            </a:p>
          </p:txBody>
        </p:sp>
        <p:sp>
          <p:nvSpPr>
            <p:cNvPr id="15373" name="Rectangle 23"/>
            <p:cNvSpPr>
              <a:spLocks noChangeArrowheads="1"/>
            </p:cNvSpPr>
            <p:nvPr/>
          </p:nvSpPr>
          <p:spPr bwMode="auto">
            <a:xfrm>
              <a:off x="1352" y="2503"/>
              <a:ext cx="6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286DA6"/>
                  </a:solidFill>
                </a:rPr>
                <a:t>mass</a:t>
              </a:r>
              <a:endParaRPr lang="en-GB" sz="2800" b="1">
                <a:solidFill>
                  <a:srgbClr val="286DA6"/>
                </a:solidFill>
              </a:endParaRPr>
            </a:p>
          </p:txBody>
        </p:sp>
        <p:sp>
          <p:nvSpPr>
            <p:cNvPr id="15374" name="Rectangle 24"/>
            <p:cNvSpPr>
              <a:spLocks noChangeArrowheads="1"/>
            </p:cNvSpPr>
            <p:nvPr/>
          </p:nvSpPr>
          <p:spPr bwMode="auto">
            <a:xfrm>
              <a:off x="2169" y="2503"/>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286DA6"/>
                  </a:solidFill>
                </a:rPr>
                <a:t>×</a:t>
              </a:r>
              <a:endParaRPr lang="en-GB" sz="2800" b="1">
                <a:solidFill>
                  <a:srgbClr val="286DA6"/>
                </a:solidFill>
              </a:endParaRPr>
            </a:p>
          </p:txBody>
        </p:sp>
        <p:sp>
          <p:nvSpPr>
            <p:cNvPr id="15375" name="Rectangle 25"/>
            <p:cNvSpPr>
              <a:spLocks noChangeArrowheads="1"/>
            </p:cNvSpPr>
            <p:nvPr/>
          </p:nvSpPr>
          <p:spPr bwMode="auto">
            <a:xfrm>
              <a:off x="3884" y="2503"/>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286DA6"/>
                  </a:solidFill>
                </a:rPr>
                <a:t>×</a:t>
              </a:r>
              <a:endParaRPr lang="en-GB" sz="2800" b="1">
                <a:solidFill>
                  <a:srgbClr val="286DA6"/>
                </a:solidFill>
              </a:endParaRPr>
            </a:p>
          </p:txBody>
        </p:sp>
      </p:grpSp>
      <p:pic>
        <p:nvPicPr>
          <p:cNvPr id="210970" name="Picture 26"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856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77"/>
                                        </p:tgtEl>
                                        <p:attrNameLst>
                                          <p:attrName>style.visibility</p:attrName>
                                        </p:attrNameLst>
                                      </p:cBhvr>
                                      <p:to>
                                        <p:strVal val="visible"/>
                                      </p:to>
                                    </p:set>
                                    <p:animEffect transition="in" filter="wipe(left)">
                                      <p:cBhvr>
                                        <p:cTn id="7" dur="500"/>
                                        <p:tgtEl>
                                          <p:spTgt spid="15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52">
                                            <p:txEl>
                                              <p:pRg st="0" end="0"/>
                                            </p:txEl>
                                          </p:spTgt>
                                        </p:tgtEl>
                                        <p:attrNameLst>
                                          <p:attrName>style.visibility</p:attrName>
                                        </p:attrNameLst>
                                      </p:cBhvr>
                                      <p:to>
                                        <p:strVal val="visible"/>
                                      </p:to>
                                    </p:set>
                                    <p:animEffect transition="in" filter="wipe(left)">
                                      <p:cBhvr>
                                        <p:cTn id="12" dur="500"/>
                                        <p:tgtEl>
                                          <p:spTgt spid="2109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52">
                                            <p:txEl>
                                              <p:pRg st="1" end="1"/>
                                            </p:txEl>
                                          </p:spTgt>
                                        </p:tgtEl>
                                        <p:attrNameLst>
                                          <p:attrName>style.visibility</p:attrName>
                                        </p:attrNameLst>
                                      </p:cBhvr>
                                      <p:to>
                                        <p:strVal val="visible"/>
                                      </p:to>
                                    </p:set>
                                    <p:animEffect transition="in" filter="wipe(left)">
                                      <p:cBhvr>
                                        <p:cTn id="17" dur="500"/>
                                        <p:tgtEl>
                                          <p:spTgt spid="2109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GB"/>
              <a:t>The specific heat capacity equation</a:t>
            </a:r>
          </a:p>
        </p:txBody>
      </p:sp>
      <p:pic>
        <p:nvPicPr>
          <p:cNvPr id="265254" name="Picture 38"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0" descr="flash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extLst>
            <a:ext uri="{909E8E84-426E-40DD-AFC4-6F175D3DCCD1}">
              <a14:hiddenFill xmlns:a14="http://schemas.microsoft.com/office/drawing/2010/main">
                <a:solidFill>
                  <a:srgbClr val="FFFFFF"/>
                </a:solidFill>
              </a14:hiddenFill>
            </a:ext>
          </a:extLst>
        </p:spPr>
      </p:pic>
      <p:pic>
        <p:nvPicPr>
          <p:cNvPr id="18454" name="Picture 6"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4" descr="Specific_heat_capacity_example_calcula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032"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041152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r>
              <a:rPr lang="en-GB"/>
              <a:t>Specific heat capacity calculations</a:t>
            </a:r>
          </a:p>
        </p:txBody>
      </p:sp>
      <p:sp>
        <p:nvSpPr>
          <p:cNvPr id="19459" name="TextBox 1"/>
          <p:cNvSpPr txBox="1">
            <a:spLocks noChangeArrowheads="1"/>
          </p:cNvSpPr>
          <p:nvPr/>
        </p:nvSpPr>
        <p:spPr bwMode="auto">
          <a:xfrm>
            <a:off x="1447800" y="13462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0"/>
              </a:spcBef>
              <a:spcAft>
                <a:spcPct val="0"/>
              </a:spcAft>
            </a:pPr>
            <a:endParaRPr lang="en-GB"/>
          </a:p>
        </p:txBody>
      </p:sp>
      <p:pic>
        <p:nvPicPr>
          <p:cNvPr id="265254" name="Picture 38"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flash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6" descr="notes_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88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6" descr="Specfic_heat_capacity_cr_calculat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2056"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179813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r>
              <a:rPr lang="en-GB"/>
              <a:t>Choosing suitable materials</a:t>
            </a:r>
          </a:p>
        </p:txBody>
      </p:sp>
      <p:sp>
        <p:nvSpPr>
          <p:cNvPr id="16387" name="TextBox 2"/>
          <p:cNvSpPr txBox="1">
            <a:spLocks noChangeArrowheads="1"/>
          </p:cNvSpPr>
          <p:nvPr/>
        </p:nvSpPr>
        <p:spPr bwMode="auto">
          <a:xfrm>
            <a:off x="711200" y="1046163"/>
            <a:ext cx="46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0"/>
              </a:spcBef>
              <a:spcAft>
                <a:spcPct val="0"/>
              </a:spcAft>
            </a:pPr>
            <a:endParaRPr lang="en-GB"/>
          </a:p>
        </p:txBody>
      </p:sp>
      <p:sp>
        <p:nvSpPr>
          <p:cNvPr id="16388" name="TextBox 3"/>
          <p:cNvSpPr txBox="1">
            <a:spLocks noChangeArrowheads="1"/>
          </p:cNvSpPr>
          <p:nvPr/>
        </p:nvSpPr>
        <p:spPr bwMode="auto">
          <a:xfrm>
            <a:off x="341313" y="784225"/>
            <a:ext cx="8585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0"/>
              </a:spcBef>
              <a:spcAft>
                <a:spcPct val="0"/>
              </a:spcAft>
            </a:pPr>
            <a:r>
              <a:rPr lang="en-GB"/>
              <a:t>Different materials have different specific heat capacity values. A high value means that the material can store a large amount of heat energy for a minimal temperature change.</a:t>
            </a:r>
          </a:p>
        </p:txBody>
      </p:sp>
      <p:sp>
        <p:nvSpPr>
          <p:cNvPr id="16389" name="TextBox 5"/>
          <p:cNvSpPr txBox="1">
            <a:spLocks noChangeArrowheads="1"/>
          </p:cNvSpPr>
          <p:nvPr/>
        </p:nvSpPr>
        <p:spPr bwMode="auto">
          <a:xfrm>
            <a:off x="341313" y="2208213"/>
            <a:ext cx="54483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0"/>
              </a:spcBef>
              <a:spcAft>
                <a:spcPct val="0"/>
              </a:spcAft>
            </a:pPr>
            <a:r>
              <a:rPr lang="en-GB"/>
              <a:t>For example, concrete is used in night storage heaters. Concrete has an SHC of 880</a:t>
            </a:r>
            <a:r>
              <a:rPr lang="en-GB" sz="1000"/>
              <a:t> </a:t>
            </a:r>
            <a:r>
              <a:rPr lang="en-GB">
                <a:solidFill>
                  <a:srgbClr val="000066"/>
                </a:solidFill>
              </a:rPr>
              <a:t>J/kg</a:t>
            </a:r>
            <a:r>
              <a:rPr lang="en-US">
                <a:solidFill>
                  <a:srgbClr val="000066"/>
                </a:solidFill>
              </a:rPr>
              <a:t>°C. This is high compared with other suitable materials such as granite (SHC = 790</a:t>
            </a:r>
            <a:r>
              <a:rPr lang="en-US" sz="1000">
                <a:solidFill>
                  <a:srgbClr val="000066"/>
                </a:solidFill>
              </a:rPr>
              <a:t> </a:t>
            </a:r>
            <a:r>
              <a:rPr lang="en-GB">
                <a:solidFill>
                  <a:srgbClr val="000066"/>
                </a:solidFill>
              </a:rPr>
              <a:t>J/kg</a:t>
            </a:r>
            <a:r>
              <a:rPr lang="en-US">
                <a:solidFill>
                  <a:srgbClr val="000066"/>
                </a:solidFill>
              </a:rPr>
              <a:t>°C).</a:t>
            </a:r>
            <a:endParaRPr lang="en-GB"/>
          </a:p>
        </p:txBody>
      </p:sp>
      <p:sp>
        <p:nvSpPr>
          <p:cNvPr id="16390" name="TextBox 6"/>
          <p:cNvSpPr txBox="1">
            <a:spLocks noChangeArrowheads="1"/>
          </p:cNvSpPr>
          <p:nvPr/>
        </p:nvSpPr>
        <p:spPr bwMode="auto">
          <a:xfrm>
            <a:off x="3109913" y="4327525"/>
            <a:ext cx="5994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0"/>
              </a:spcBef>
              <a:spcAft>
                <a:spcPct val="0"/>
              </a:spcAft>
            </a:pPr>
            <a:r>
              <a:rPr lang="en-GB"/>
              <a:t>Radiators use closed liquid systems. Water is used because it has an extremely high SHC of 4200</a:t>
            </a:r>
            <a:r>
              <a:rPr lang="en-GB" sz="1000"/>
              <a:t> </a:t>
            </a:r>
            <a:r>
              <a:rPr lang="en-GB">
                <a:solidFill>
                  <a:srgbClr val="000066"/>
                </a:solidFill>
              </a:rPr>
              <a:t>J/kg</a:t>
            </a:r>
            <a:r>
              <a:rPr lang="en-US">
                <a:solidFill>
                  <a:srgbClr val="000066"/>
                </a:solidFill>
              </a:rPr>
              <a:t>°C. This is much higher than oil, for example, with a typical SHC of 1800</a:t>
            </a:r>
            <a:r>
              <a:rPr lang="en-US" sz="1000">
                <a:solidFill>
                  <a:srgbClr val="000066"/>
                </a:solidFill>
              </a:rPr>
              <a:t> </a:t>
            </a:r>
            <a:r>
              <a:rPr lang="en-GB">
                <a:solidFill>
                  <a:srgbClr val="000066"/>
                </a:solidFill>
              </a:rPr>
              <a:t>J/kg</a:t>
            </a:r>
            <a:r>
              <a:rPr lang="en-US">
                <a:solidFill>
                  <a:srgbClr val="000066"/>
                </a:solidFill>
              </a:rPr>
              <a:t>°C.</a:t>
            </a:r>
            <a:endParaRPr lang="en-GB"/>
          </a:p>
        </p:txBody>
      </p:sp>
      <p:pic>
        <p:nvPicPr>
          <p:cNvPr id="265254" name="Picture 38"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pencil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263" y="93663"/>
            <a:ext cx="463550" cy="46355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SpecificHeatCapacity_nightstoragehea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6350" y="2163763"/>
            <a:ext cx="19050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SpecificHeatCapacity_radiatorcutaw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313" y="4222750"/>
            <a:ext cx="178435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91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dissolve">
                                      <p:cBhvr>
                                        <p:cTn id="7" dur="500"/>
                                        <p:tgtEl>
                                          <p:spTgt spid="1638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6398"/>
                                        </p:tgtEl>
                                        <p:attrNameLst>
                                          <p:attrName>style.visibility</p:attrName>
                                        </p:attrNameLst>
                                      </p:cBhvr>
                                      <p:to>
                                        <p:strVal val="visible"/>
                                      </p:to>
                                    </p:set>
                                    <p:animEffect transition="in" filter="wipe(down)">
                                      <p:cBhvr>
                                        <p:cTn id="11" dur="500"/>
                                        <p:tgtEl>
                                          <p:spTgt spid="163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390"/>
                                        </p:tgtEl>
                                        <p:attrNameLst>
                                          <p:attrName>style.visibility</p:attrName>
                                        </p:attrNameLst>
                                      </p:cBhvr>
                                      <p:to>
                                        <p:strVal val="visible"/>
                                      </p:to>
                                    </p:set>
                                    <p:animEffect transition="in" filter="dissolve">
                                      <p:cBhvr>
                                        <p:cTn id="16" dur="500"/>
                                        <p:tgtEl>
                                          <p:spTgt spid="16390"/>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6399"/>
                                        </p:tgtEl>
                                        <p:attrNameLst>
                                          <p:attrName>style.visibility</p:attrName>
                                        </p:attrNameLst>
                                      </p:cBhvr>
                                      <p:to>
                                        <p:strVal val="visible"/>
                                      </p:to>
                                    </p:set>
                                    <p:animEffect transition="in" filter="wipe(down)">
                                      <p:cBhvr>
                                        <p:cTn id="20" dur="500"/>
                                        <p:tgtEl>
                                          <p:spTgt spid="16399"/>
                                        </p:tgtEl>
                                      </p:cBhvr>
                                    </p:animEffect>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265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052736"/>
            <a:ext cx="8301824" cy="2308324"/>
          </a:xfrm>
          <a:prstGeom prst="rect">
            <a:avLst/>
          </a:prstGeom>
          <a:noFill/>
        </p:spPr>
        <p:txBody>
          <a:bodyPr wrap="none" rtlCol="0">
            <a:spAutoFit/>
          </a:bodyPr>
          <a:lstStyle/>
          <a:p>
            <a:r>
              <a:rPr lang="en-GB" sz="2400" dirty="0" smtClean="0">
                <a:solidFill>
                  <a:prstClr val="black"/>
                </a:solidFill>
              </a:rPr>
              <a:t>By the end of this lesson you should :</a:t>
            </a:r>
          </a:p>
          <a:p>
            <a:pPr marL="342900" indent="-342900">
              <a:buFont typeface="Arial" panose="020B0604020202020204" pitchFamily="34" charset="0"/>
              <a:buChar char="•"/>
            </a:pPr>
            <a:r>
              <a:rPr lang="en-GB" sz="2400" dirty="0" smtClean="0">
                <a:solidFill>
                  <a:prstClr val="black"/>
                </a:solidFill>
              </a:rPr>
              <a:t>Understand that different materials need different amounts of</a:t>
            </a:r>
          </a:p>
          <a:p>
            <a:r>
              <a:rPr lang="en-GB" sz="2400" dirty="0" smtClean="0">
                <a:solidFill>
                  <a:prstClr val="black"/>
                </a:solidFill>
              </a:rPr>
              <a:t>      heat energy to raise their temperature by the same amounts</a:t>
            </a:r>
          </a:p>
          <a:p>
            <a:pPr marL="342900" indent="-342900">
              <a:buFont typeface="Arial" panose="020B0604020202020204" pitchFamily="34" charset="0"/>
              <a:buChar char="•"/>
            </a:pPr>
            <a:r>
              <a:rPr lang="en-GB" sz="2400" dirty="0" smtClean="0">
                <a:solidFill>
                  <a:prstClr val="black"/>
                </a:solidFill>
              </a:rPr>
              <a:t>Be able to understand what specific heat capacity is</a:t>
            </a:r>
          </a:p>
          <a:p>
            <a:pPr marL="342900" indent="-342900">
              <a:buFont typeface="Arial" panose="020B0604020202020204" pitchFamily="34" charset="0"/>
              <a:buChar char="•"/>
            </a:pPr>
            <a:r>
              <a:rPr lang="en-GB" sz="2400" dirty="0" smtClean="0">
                <a:solidFill>
                  <a:prstClr val="black"/>
                </a:solidFill>
              </a:rPr>
              <a:t>To be able to use the equation with the correct units</a:t>
            </a:r>
          </a:p>
          <a:p>
            <a:pPr marL="342900" indent="-342900">
              <a:buFont typeface="Arial" panose="020B0604020202020204" pitchFamily="34" charset="0"/>
              <a:buChar char="•"/>
            </a:pPr>
            <a:r>
              <a:rPr lang="en-GB" sz="2400" dirty="0" smtClean="0">
                <a:solidFill>
                  <a:prstClr val="black"/>
                </a:solidFill>
              </a:rPr>
              <a:t>Understand how night storage heaters work</a:t>
            </a:r>
            <a:endParaRPr lang="en-GB" sz="2400" dirty="0">
              <a:solidFill>
                <a:prstClr val="black"/>
              </a:solidFill>
            </a:endParaRPr>
          </a:p>
        </p:txBody>
      </p:sp>
    </p:spTree>
    <p:extLst>
      <p:ext uri="{BB962C8B-B14F-4D97-AF65-F5344CB8AC3E}">
        <p14:creationId xmlns:p14="http://schemas.microsoft.com/office/powerpoint/2010/main" val="3529123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772816"/>
            <a:ext cx="7460697" cy="830997"/>
          </a:xfrm>
          <a:prstGeom prst="rect">
            <a:avLst/>
          </a:prstGeom>
          <a:noFill/>
        </p:spPr>
        <p:txBody>
          <a:bodyPr wrap="none" rtlCol="0">
            <a:spAutoFit/>
          </a:bodyPr>
          <a:lstStyle/>
          <a:p>
            <a:r>
              <a:rPr lang="en-GB" sz="2400" dirty="0" smtClean="0"/>
              <a:t>Now can you explain why the inside  of the pie, which</a:t>
            </a:r>
          </a:p>
          <a:p>
            <a:r>
              <a:rPr lang="en-GB" sz="2400" dirty="0"/>
              <a:t>h</a:t>
            </a:r>
            <a:r>
              <a:rPr lang="en-GB" sz="2400" dirty="0" smtClean="0"/>
              <a:t>as a high water content, feels hotter than the pastry!</a:t>
            </a:r>
            <a:endParaRPr lang="en-GB" sz="2400" dirty="0"/>
          </a:p>
        </p:txBody>
      </p:sp>
      <p:pic>
        <p:nvPicPr>
          <p:cNvPr id="3074" name="Picture 2" descr="http://upload.wikimedia.org/wikipedia/commons/4/4b/Apple_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068960"/>
            <a:ext cx="4529136" cy="310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54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4/4b/Apple_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068960"/>
            <a:ext cx="4529136" cy="3103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196" y="1440097"/>
            <a:ext cx="8066247" cy="461665"/>
          </a:xfrm>
          <a:prstGeom prst="rect">
            <a:avLst/>
          </a:prstGeom>
          <a:noFill/>
        </p:spPr>
        <p:txBody>
          <a:bodyPr wrap="none" rtlCol="0">
            <a:spAutoFit/>
          </a:bodyPr>
          <a:lstStyle/>
          <a:p>
            <a:r>
              <a:rPr lang="en-GB" sz="2400" dirty="0" smtClean="0"/>
              <a:t>The filling in this hot pie feels hotter than the pastry. Why?</a:t>
            </a:r>
            <a:endParaRPr lang="en-GB" sz="2400" dirty="0"/>
          </a:p>
        </p:txBody>
      </p:sp>
    </p:spTree>
    <p:extLst>
      <p:ext uri="{BB962C8B-B14F-4D97-AF65-F5344CB8AC3E}">
        <p14:creationId xmlns:p14="http://schemas.microsoft.com/office/powerpoint/2010/main" val="218332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052736"/>
            <a:ext cx="8301824" cy="2308324"/>
          </a:xfrm>
          <a:prstGeom prst="rect">
            <a:avLst/>
          </a:prstGeom>
          <a:noFill/>
        </p:spPr>
        <p:txBody>
          <a:bodyPr wrap="none" rtlCol="0">
            <a:spAutoFit/>
          </a:bodyPr>
          <a:lstStyle/>
          <a:p>
            <a:r>
              <a:rPr lang="en-GB" sz="2400" dirty="0" smtClean="0"/>
              <a:t>By the end of this lesson you should :</a:t>
            </a:r>
          </a:p>
          <a:p>
            <a:pPr marL="342900" indent="-342900">
              <a:buFont typeface="Arial" panose="020B0604020202020204" pitchFamily="34" charset="0"/>
              <a:buChar char="•"/>
            </a:pPr>
            <a:r>
              <a:rPr lang="en-GB" sz="2400" dirty="0" smtClean="0"/>
              <a:t>Understand that different materials need different amounts of</a:t>
            </a:r>
          </a:p>
          <a:p>
            <a:r>
              <a:rPr lang="en-GB" sz="2400" dirty="0" smtClean="0"/>
              <a:t>      heat energy to raise their temperature by the same amounts</a:t>
            </a:r>
          </a:p>
          <a:p>
            <a:pPr marL="342900" indent="-342900">
              <a:buFont typeface="Arial" panose="020B0604020202020204" pitchFamily="34" charset="0"/>
              <a:buChar char="•"/>
            </a:pPr>
            <a:r>
              <a:rPr lang="en-GB" sz="2400" dirty="0" smtClean="0"/>
              <a:t>Be able to understand what specific heat capacity is</a:t>
            </a:r>
          </a:p>
          <a:p>
            <a:pPr marL="342900" indent="-342900">
              <a:buFont typeface="Arial" panose="020B0604020202020204" pitchFamily="34" charset="0"/>
              <a:buChar char="•"/>
            </a:pPr>
            <a:r>
              <a:rPr lang="en-GB" sz="2400" dirty="0" smtClean="0"/>
              <a:t>To be able to use the equation with the correct units</a:t>
            </a:r>
          </a:p>
          <a:p>
            <a:pPr marL="342900" indent="-342900">
              <a:buFont typeface="Arial" panose="020B0604020202020204" pitchFamily="34" charset="0"/>
              <a:buChar char="•"/>
            </a:pPr>
            <a:r>
              <a:rPr lang="en-GB" sz="2400" dirty="0" smtClean="0"/>
              <a:t>Understand how night storage heaters work</a:t>
            </a:r>
            <a:endParaRPr lang="en-GB" sz="2400" dirty="0"/>
          </a:p>
        </p:txBody>
      </p:sp>
    </p:spTree>
    <p:extLst>
      <p:ext uri="{BB962C8B-B14F-4D97-AF65-F5344CB8AC3E}">
        <p14:creationId xmlns:p14="http://schemas.microsoft.com/office/powerpoint/2010/main" val="410993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76413" y="165100"/>
            <a:ext cx="5472112" cy="523875"/>
          </a:xfrm>
          <a:prstGeom prst="rect">
            <a:avLst/>
          </a:prstGeom>
          <a:solidFill>
            <a:schemeClr val="accent2">
              <a:lumMod val="40000"/>
              <a:lumOff val="60000"/>
            </a:schemeClr>
          </a:solidFill>
          <a:ln>
            <a:noFill/>
          </a:ln>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2800" b="1"/>
              <a:t>Specific heat capacity</a:t>
            </a:r>
          </a:p>
        </p:txBody>
      </p:sp>
      <p:sp>
        <p:nvSpPr>
          <p:cNvPr id="2051" name="Text Box 4"/>
          <p:cNvSpPr txBox="1">
            <a:spLocks noChangeArrowheads="1"/>
          </p:cNvSpPr>
          <p:nvPr/>
        </p:nvSpPr>
        <p:spPr bwMode="auto">
          <a:xfrm>
            <a:off x="323850" y="4327525"/>
            <a:ext cx="8407400" cy="830263"/>
          </a:xfrm>
          <a:prstGeom prst="rect">
            <a:avLst/>
          </a:prstGeom>
          <a:solidFill>
            <a:srgbClr val="EBEBF9"/>
          </a:solidFill>
          <a:ln>
            <a:solidFill>
              <a:schemeClr val="accent2">
                <a:lumMod val="40000"/>
                <a:lumOff val="60000"/>
              </a:schemeClr>
            </a:solidFill>
          </a:ln>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2400" dirty="0"/>
              <a:t>At the end of a sunny day at the beach, what do you notice about the temperature of the sand compared to the water?</a:t>
            </a:r>
          </a:p>
        </p:txBody>
      </p:sp>
      <p:sp>
        <p:nvSpPr>
          <p:cNvPr id="2" name="Rectangle 1"/>
          <p:cNvSpPr>
            <a:spLocks noChangeArrowheads="1"/>
          </p:cNvSpPr>
          <p:nvPr/>
        </p:nvSpPr>
        <p:spPr bwMode="auto">
          <a:xfrm>
            <a:off x="2286000" y="52625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The </a:t>
            </a:r>
            <a:r>
              <a:rPr lang="en-GB" altLang="en-US" sz="2400">
                <a:solidFill>
                  <a:srgbClr val="FF0000"/>
                </a:solidFill>
              </a:rPr>
              <a:t>sand</a:t>
            </a:r>
            <a:r>
              <a:rPr lang="en-GB" altLang="en-US" sz="2400">
                <a:solidFill>
                  <a:srgbClr val="000000"/>
                </a:solidFill>
              </a:rPr>
              <a:t> has become quite </a:t>
            </a:r>
            <a:r>
              <a:rPr lang="en-GB" altLang="en-US" sz="2400">
                <a:solidFill>
                  <a:srgbClr val="FF0000"/>
                </a:solidFill>
              </a:rPr>
              <a:t>hot</a:t>
            </a:r>
            <a:r>
              <a:rPr lang="en-GB" altLang="en-US" sz="2400">
                <a:solidFill>
                  <a:srgbClr val="000000"/>
                </a:solidFill>
              </a:rPr>
              <a:t>. The </a:t>
            </a:r>
            <a:r>
              <a:rPr lang="en-GB" altLang="en-US" sz="2400">
                <a:solidFill>
                  <a:srgbClr val="0000FF"/>
                </a:solidFill>
              </a:rPr>
              <a:t>water</a:t>
            </a:r>
            <a:r>
              <a:rPr lang="en-GB" altLang="en-US" sz="2400">
                <a:solidFill>
                  <a:srgbClr val="000000"/>
                </a:solidFill>
              </a:rPr>
              <a:t> has stayed </a:t>
            </a:r>
            <a:r>
              <a:rPr lang="en-GB" altLang="en-US" sz="2400">
                <a:solidFill>
                  <a:srgbClr val="0000FF"/>
                </a:solidFill>
              </a:rPr>
              <a:t>cool.</a:t>
            </a:r>
          </a:p>
        </p:txBody>
      </p:sp>
      <p:sp>
        <p:nvSpPr>
          <p:cNvPr id="3" name="Date Placeholder 2"/>
          <p:cNvSpPr>
            <a:spLocks noGrp="1"/>
          </p:cNvSpPr>
          <p:nvPr>
            <p:ph type="dt" sz="quarter" idx="10"/>
          </p:nvPr>
        </p:nvSpPr>
        <p:spPr/>
        <p:txBody>
          <a:bodyPr/>
          <a:lstStyle/>
          <a:p>
            <a:pPr>
              <a:defRPr/>
            </a:pPr>
            <a:r>
              <a:rPr lang="en-US"/>
              <a:t>www.teachitscience.co.uk 2015</a:t>
            </a:r>
            <a:endParaRPr lang="en-GB"/>
          </a:p>
        </p:txBody>
      </p:sp>
      <p:sp>
        <p:nvSpPr>
          <p:cNvPr id="2054"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000" smtClean="0"/>
              <a:t>24267</a:t>
            </a:r>
          </a:p>
        </p:txBody>
      </p:sp>
      <p:sp>
        <p:nvSpPr>
          <p:cNvPr id="205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6A8CF8-A1E0-4C0B-AB92-5D4646D6442D}" type="slidenum">
              <a:rPr lang="en-GB" altLang="en-US" sz="1000"/>
              <a:pPr>
                <a:spcBef>
                  <a:spcPct val="0"/>
                </a:spcBef>
                <a:buFontTx/>
                <a:buNone/>
              </a:pPr>
              <a:t>4</a:t>
            </a:fld>
            <a:endParaRPr lang="en-GB" altLang="en-US" sz="1000"/>
          </a:p>
        </p:txBody>
      </p:sp>
      <p:pic>
        <p:nvPicPr>
          <p:cNvPr id="20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163638"/>
            <a:ext cx="44958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96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4"/>
          <p:cNvSpPr>
            <a:spLocks noChangeArrowheads="1"/>
          </p:cNvSpPr>
          <p:nvPr/>
        </p:nvSpPr>
        <p:spPr bwMode="auto">
          <a:xfrm>
            <a:off x="1403350" y="2852738"/>
            <a:ext cx="3600450" cy="1943100"/>
          </a:xfrm>
          <a:prstGeom prst="cube">
            <a:avLst>
              <a:gd name="adj" fmla="val 58333"/>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5" name="AutoShape 2"/>
          <p:cNvSpPr>
            <a:spLocks noChangeArrowheads="1"/>
          </p:cNvSpPr>
          <p:nvPr/>
        </p:nvSpPr>
        <p:spPr bwMode="auto">
          <a:xfrm>
            <a:off x="3816350" y="71438"/>
            <a:ext cx="1511300" cy="1512887"/>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6" name="Text Box 7"/>
          <p:cNvSpPr txBox="1">
            <a:spLocks noChangeArrowheads="1"/>
          </p:cNvSpPr>
          <p:nvPr/>
        </p:nvSpPr>
        <p:spPr bwMode="auto">
          <a:xfrm>
            <a:off x="2124075" y="422116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t>water</a:t>
            </a:r>
          </a:p>
        </p:txBody>
      </p:sp>
      <p:sp>
        <p:nvSpPr>
          <p:cNvPr id="3077" name="AutoShape 15"/>
          <p:cNvSpPr>
            <a:spLocks noChangeArrowheads="1"/>
          </p:cNvSpPr>
          <p:nvPr/>
        </p:nvSpPr>
        <p:spPr bwMode="auto">
          <a:xfrm>
            <a:off x="3851275" y="2852738"/>
            <a:ext cx="3600450" cy="1943100"/>
          </a:xfrm>
          <a:prstGeom prst="cube">
            <a:avLst>
              <a:gd name="adj" fmla="val 5833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1" name="AutoShape 5"/>
          <p:cNvSpPr>
            <a:spLocks noChangeArrowheads="1"/>
          </p:cNvSpPr>
          <p:nvPr/>
        </p:nvSpPr>
        <p:spPr bwMode="auto">
          <a:xfrm rot="7351184">
            <a:off x="2690019" y="2066131"/>
            <a:ext cx="2070100" cy="935038"/>
          </a:xfrm>
          <a:prstGeom prst="rightArrow">
            <a:avLst>
              <a:gd name="adj1" fmla="val 50000"/>
              <a:gd name="adj2" fmla="val 577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2" name="AutoShape 6"/>
          <p:cNvSpPr>
            <a:spLocks noChangeArrowheads="1"/>
          </p:cNvSpPr>
          <p:nvPr/>
        </p:nvSpPr>
        <p:spPr bwMode="auto">
          <a:xfrm rot="3266268">
            <a:off x="4334668" y="2097882"/>
            <a:ext cx="2125663" cy="863600"/>
          </a:xfrm>
          <a:prstGeom prst="rightArrow">
            <a:avLst>
              <a:gd name="adj1" fmla="val 50000"/>
              <a:gd name="adj2" fmla="val 6045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80" name="Text Box 16"/>
          <p:cNvSpPr txBox="1">
            <a:spLocks noChangeArrowheads="1"/>
          </p:cNvSpPr>
          <p:nvPr/>
        </p:nvSpPr>
        <p:spPr bwMode="auto">
          <a:xfrm>
            <a:off x="4500563" y="422116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t>sand</a:t>
            </a:r>
          </a:p>
        </p:txBody>
      </p:sp>
      <p:sp>
        <p:nvSpPr>
          <p:cNvPr id="4118" name="AutoShape 22"/>
          <p:cNvSpPr>
            <a:spLocks noChangeArrowheads="1"/>
          </p:cNvSpPr>
          <p:nvPr/>
        </p:nvSpPr>
        <p:spPr bwMode="auto">
          <a:xfrm>
            <a:off x="1042988" y="1700213"/>
            <a:ext cx="647700" cy="288925"/>
          </a:xfrm>
          <a:prstGeom prst="rightArrow">
            <a:avLst>
              <a:gd name="adj1" fmla="val 50000"/>
              <a:gd name="adj2" fmla="val 5604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9" name="AutoShape 23"/>
          <p:cNvSpPr>
            <a:spLocks noChangeArrowheads="1"/>
          </p:cNvSpPr>
          <p:nvPr/>
        </p:nvSpPr>
        <p:spPr bwMode="auto">
          <a:xfrm>
            <a:off x="7524750" y="1628775"/>
            <a:ext cx="647700" cy="288925"/>
          </a:xfrm>
          <a:prstGeom prst="rightArrow">
            <a:avLst>
              <a:gd name="adj1" fmla="val 50000"/>
              <a:gd name="adj2" fmla="val 5604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20" name="Text Box 24"/>
          <p:cNvSpPr txBox="1">
            <a:spLocks noChangeArrowheads="1"/>
          </p:cNvSpPr>
          <p:nvPr/>
        </p:nvSpPr>
        <p:spPr bwMode="auto">
          <a:xfrm>
            <a:off x="3132138" y="1844675"/>
            <a:ext cx="2881312" cy="831850"/>
          </a:xfrm>
          <a:prstGeom prst="rect">
            <a:avLst/>
          </a:prstGeom>
          <a:solidFill>
            <a:srgbClr val="EBEBF9">
              <a:alpha val="83000"/>
            </a:srgbClr>
          </a:solidFill>
          <a:ln w="9525">
            <a:solidFill>
              <a:schemeClr val="accent2">
                <a:lumMod val="40000"/>
                <a:lumOff val="60000"/>
              </a:schemeClr>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2400" b="1" dirty="0" smtClean="0"/>
              <a:t>same amount of energy transferred</a:t>
            </a:r>
          </a:p>
        </p:txBody>
      </p:sp>
      <p:sp>
        <p:nvSpPr>
          <p:cNvPr id="4122" name="AutoShape 26"/>
          <p:cNvSpPr>
            <a:spLocks noChangeArrowheads="1"/>
          </p:cNvSpPr>
          <p:nvPr/>
        </p:nvSpPr>
        <p:spPr bwMode="auto">
          <a:xfrm>
            <a:off x="250825" y="2997200"/>
            <a:ext cx="2808288" cy="1079500"/>
          </a:xfrm>
          <a:prstGeom prst="wedgeRoundRectCallout">
            <a:avLst>
              <a:gd name="adj1" fmla="val -16194"/>
              <a:gd name="adj2" fmla="val 41958"/>
              <a:gd name="adj3" fmla="val 16667"/>
            </a:avLst>
          </a:prstGeom>
          <a:solidFill>
            <a:srgbClr val="FFCF89"/>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b="1"/>
              <a:t>small temperature rise</a:t>
            </a:r>
          </a:p>
        </p:txBody>
      </p:sp>
      <p:sp>
        <p:nvSpPr>
          <p:cNvPr id="4123" name="AutoShape 27"/>
          <p:cNvSpPr>
            <a:spLocks noChangeArrowheads="1"/>
          </p:cNvSpPr>
          <p:nvPr/>
        </p:nvSpPr>
        <p:spPr bwMode="auto">
          <a:xfrm>
            <a:off x="6156325" y="2997200"/>
            <a:ext cx="2808288" cy="1079500"/>
          </a:xfrm>
          <a:prstGeom prst="wedgeRoundRectCallout">
            <a:avLst>
              <a:gd name="adj1" fmla="val -43500"/>
              <a:gd name="adj2" fmla="val 21338"/>
              <a:gd name="adj3" fmla="val 16667"/>
            </a:avLst>
          </a:prstGeom>
          <a:solidFill>
            <a:srgbClr val="FF9900"/>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b="1"/>
              <a:t>large temperature rise</a:t>
            </a:r>
          </a:p>
        </p:txBody>
      </p:sp>
      <p:sp>
        <p:nvSpPr>
          <p:cNvPr id="4124" name="Text Box 28"/>
          <p:cNvSpPr txBox="1">
            <a:spLocks noChangeArrowheads="1"/>
          </p:cNvSpPr>
          <p:nvPr/>
        </p:nvSpPr>
        <p:spPr bwMode="auto">
          <a:xfrm>
            <a:off x="142875" y="5229225"/>
            <a:ext cx="8858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Transferring the </a:t>
            </a:r>
            <a:r>
              <a:rPr lang="en-GB" altLang="en-US" sz="2400" i="1"/>
              <a:t>same amount of energy by heating </a:t>
            </a:r>
            <a:r>
              <a:rPr lang="en-GB" altLang="en-US" sz="2400"/>
              <a:t>into some materials gives a bigger temperature rise than in other materials.</a:t>
            </a:r>
          </a:p>
        </p:txBody>
      </p:sp>
      <p:sp>
        <p:nvSpPr>
          <p:cNvPr id="2" name="Date Placeholder 1"/>
          <p:cNvSpPr>
            <a:spLocks noGrp="1"/>
          </p:cNvSpPr>
          <p:nvPr>
            <p:ph type="dt" sz="quarter" idx="10"/>
          </p:nvPr>
        </p:nvSpPr>
        <p:spPr/>
        <p:txBody>
          <a:bodyPr/>
          <a:lstStyle/>
          <a:p>
            <a:pPr>
              <a:defRPr/>
            </a:pPr>
            <a:r>
              <a:rPr lang="en-US"/>
              <a:t>www.teachitscience.co.uk 2015</a:t>
            </a:r>
            <a:endParaRPr lang="en-GB"/>
          </a:p>
        </p:txBody>
      </p:sp>
      <p:sp>
        <p:nvSpPr>
          <p:cNvPr id="3088" name="Footer Placeholder 2"/>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000" smtClean="0"/>
              <a:t>24267</a:t>
            </a:r>
          </a:p>
        </p:txBody>
      </p:sp>
      <p:sp>
        <p:nvSpPr>
          <p:cNvPr id="3089"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D61A2C-5987-48A0-A611-5A2F5C56C8B4}" type="slidenum">
              <a:rPr lang="en-GB" altLang="en-US" sz="1000"/>
              <a:pPr>
                <a:spcBef>
                  <a:spcPct val="0"/>
                </a:spcBef>
                <a:buFontTx/>
                <a:buNone/>
              </a:pPr>
              <a:t>5</a:t>
            </a:fld>
            <a:endParaRPr lang="en-GB" altLang="en-US" sz="1000"/>
          </a:p>
        </p:txBody>
      </p:sp>
      <p:pic>
        <p:nvPicPr>
          <p:cNvPr id="30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588" y="908050"/>
            <a:ext cx="6064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908050"/>
            <a:ext cx="6064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013" y="908050"/>
            <a:ext cx="604837"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350" y="908050"/>
            <a:ext cx="60483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716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ssolve">
                                      <p:cBhvr>
                                        <p:cTn id="7" dur="500"/>
                                        <p:tgtEl>
                                          <p:spTgt spid="410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dissolve">
                                      <p:cBhvr>
                                        <p:cTn id="10" dur="500"/>
                                        <p:tgtEl>
                                          <p:spTgt spid="4102"/>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120"/>
                                        </p:tgtEl>
                                        <p:attrNameLst>
                                          <p:attrName>style.visibility</p:attrName>
                                        </p:attrNameLst>
                                      </p:cBhvr>
                                      <p:to>
                                        <p:strVal val="visible"/>
                                      </p:to>
                                    </p:set>
                                    <p:animEffect transition="in" filter="dissolve">
                                      <p:cBhvr>
                                        <p:cTn id="14" dur="500"/>
                                        <p:tgtEl>
                                          <p:spTgt spid="41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118"/>
                                        </p:tgtEl>
                                        <p:attrNameLst>
                                          <p:attrName>style.visibility</p:attrName>
                                        </p:attrNameLst>
                                      </p:cBhvr>
                                      <p:to>
                                        <p:strVal val="visible"/>
                                      </p:to>
                                    </p:set>
                                    <p:animEffect transition="in" filter="dissolve">
                                      <p:cBhvr>
                                        <p:cTn id="19" dur="500"/>
                                        <p:tgtEl>
                                          <p:spTgt spid="4118"/>
                                        </p:tgtEl>
                                      </p:cBhvr>
                                    </p:animEffect>
                                  </p:childTnLst>
                                </p:cTn>
                              </p:par>
                              <p:par>
                                <p:cTn id="20" presetID="1" presetClass="entr" presetSubtype="0" fill="hold" nodeType="withEffect">
                                  <p:stCondLst>
                                    <p:cond delay="0"/>
                                  </p:stCondLst>
                                  <p:childTnLst>
                                    <p:set>
                                      <p:cBhvr>
                                        <p:cTn id="21" dur="1" fill="hold">
                                          <p:stCondLst>
                                            <p:cond delay="0"/>
                                          </p:stCondLst>
                                        </p:cTn>
                                        <p:tgtEl>
                                          <p:spTgt spid="3091"/>
                                        </p:tgtEl>
                                        <p:attrNameLst>
                                          <p:attrName>style.visibility</p:attrName>
                                        </p:attrNameLst>
                                      </p:cBhvr>
                                      <p:to>
                                        <p:strVal val="visible"/>
                                      </p:to>
                                    </p:set>
                                  </p:childTnLst>
                                </p:cTn>
                              </p:par>
                              <p:par>
                                <p:cTn id="22" presetID="9" presetClass="entr" presetSubtype="0" fill="hold" grpId="0" nodeType="withEffect">
                                  <p:stCondLst>
                                    <p:cond delay="0"/>
                                  </p:stCondLst>
                                  <p:childTnLst>
                                    <p:set>
                                      <p:cBhvr>
                                        <p:cTn id="23" dur="1" fill="hold">
                                          <p:stCondLst>
                                            <p:cond delay="0"/>
                                          </p:stCondLst>
                                        </p:cTn>
                                        <p:tgtEl>
                                          <p:spTgt spid="4119"/>
                                        </p:tgtEl>
                                        <p:attrNameLst>
                                          <p:attrName>style.visibility</p:attrName>
                                        </p:attrNameLst>
                                      </p:cBhvr>
                                      <p:to>
                                        <p:strVal val="visible"/>
                                      </p:to>
                                    </p:set>
                                    <p:animEffect transition="in" filter="dissolve">
                                      <p:cBhvr>
                                        <p:cTn id="24" dur="500"/>
                                        <p:tgtEl>
                                          <p:spTgt spid="4119"/>
                                        </p:tgtEl>
                                      </p:cBhvr>
                                    </p:animEffect>
                                  </p:childTnLst>
                                </p:cTn>
                              </p:par>
                              <p:par>
                                <p:cTn id="25" presetID="1" presetClass="entr" presetSubtype="0" fill="hold" nodeType="withEffect">
                                  <p:stCondLst>
                                    <p:cond delay="0"/>
                                  </p:stCondLst>
                                  <p:childTnLst>
                                    <p:set>
                                      <p:cBhvr>
                                        <p:cTn id="26" dur="1" fill="hold">
                                          <p:stCondLst>
                                            <p:cond delay="0"/>
                                          </p:stCondLst>
                                        </p:cTn>
                                        <p:tgtEl>
                                          <p:spTgt spid="30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122"/>
                                        </p:tgtEl>
                                        <p:attrNameLst>
                                          <p:attrName>style.visibility</p:attrName>
                                        </p:attrNameLst>
                                      </p:cBhvr>
                                      <p:to>
                                        <p:strVal val="visible"/>
                                      </p:to>
                                    </p:set>
                                    <p:animEffect transition="in" filter="dissolve">
                                      <p:cBhvr>
                                        <p:cTn id="31" dur="500"/>
                                        <p:tgtEl>
                                          <p:spTgt spid="412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123"/>
                                        </p:tgtEl>
                                        <p:attrNameLst>
                                          <p:attrName>style.visibility</p:attrName>
                                        </p:attrNameLst>
                                      </p:cBhvr>
                                      <p:to>
                                        <p:strVal val="visible"/>
                                      </p:to>
                                    </p:set>
                                    <p:animEffect transition="in" filter="dissolve">
                                      <p:cBhvr>
                                        <p:cTn id="34" dur="500"/>
                                        <p:tgtEl>
                                          <p:spTgt spid="41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124"/>
                                        </p:tgtEl>
                                        <p:attrNameLst>
                                          <p:attrName>style.visibility</p:attrName>
                                        </p:attrNameLst>
                                      </p:cBhvr>
                                      <p:to>
                                        <p:strVal val="visible"/>
                                      </p:to>
                                    </p:set>
                                    <p:animEffect transition="in" filter="dissolve">
                                      <p:cBhvr>
                                        <p:cTn id="39" dur="500"/>
                                        <p:tgtEl>
                                          <p:spTgt spid="4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18" grpId="0" animBg="1"/>
      <p:bldP spid="4119" grpId="0" animBg="1"/>
      <p:bldP spid="4120" grpId="0" animBg="1"/>
      <p:bldP spid="4122" grpId="0" animBg="1"/>
      <p:bldP spid="4123" grpId="0" animBg="1"/>
      <p:bldP spid="41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46"/>
          <p:cNvSpPr txBox="1">
            <a:spLocks noChangeArrowheads="1"/>
          </p:cNvSpPr>
          <p:nvPr/>
        </p:nvSpPr>
        <p:spPr bwMode="auto">
          <a:xfrm>
            <a:off x="250825" y="188913"/>
            <a:ext cx="6408738" cy="519112"/>
          </a:xfrm>
          <a:prstGeom prst="rect">
            <a:avLst/>
          </a:prstGeom>
          <a:solidFill>
            <a:srgbClr val="EBEBF9"/>
          </a:solidFill>
          <a:ln w="9525">
            <a:solidFill>
              <a:schemeClr val="accent2">
                <a:lumMod val="40000"/>
                <a:lumOff val="60000"/>
              </a:schemeClr>
            </a:solid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2800" dirty="0" smtClean="0"/>
              <a:t>How do we measure heat capacity?</a:t>
            </a:r>
          </a:p>
        </p:txBody>
      </p:sp>
      <p:sp>
        <p:nvSpPr>
          <p:cNvPr id="10244" name="Text Box 247"/>
          <p:cNvSpPr txBox="1">
            <a:spLocks noChangeArrowheads="1"/>
          </p:cNvSpPr>
          <p:nvPr/>
        </p:nvSpPr>
        <p:spPr bwMode="auto">
          <a:xfrm>
            <a:off x="250825" y="765175"/>
            <a:ext cx="85264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To compare the heat capacity of materials, we need to measure:</a:t>
            </a:r>
          </a:p>
        </p:txBody>
      </p:sp>
      <p:sp>
        <p:nvSpPr>
          <p:cNvPr id="11513" name="Text Box 249"/>
          <p:cNvSpPr txBox="1">
            <a:spLocks noChangeArrowheads="1"/>
          </p:cNvSpPr>
          <p:nvPr/>
        </p:nvSpPr>
        <p:spPr bwMode="auto">
          <a:xfrm>
            <a:off x="209550" y="1609725"/>
            <a:ext cx="6835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a:t>The amount </a:t>
            </a:r>
            <a:r>
              <a:rPr lang="en-GB" altLang="en-US" sz="2800" b="1">
                <a:solidFill>
                  <a:srgbClr val="FF0000"/>
                </a:solidFill>
              </a:rPr>
              <a:t>of energy in joules</a:t>
            </a:r>
          </a:p>
        </p:txBody>
      </p:sp>
      <p:sp>
        <p:nvSpPr>
          <p:cNvPr id="11520" name="Text Box 256"/>
          <p:cNvSpPr txBox="1">
            <a:spLocks noChangeArrowheads="1"/>
          </p:cNvSpPr>
          <p:nvPr/>
        </p:nvSpPr>
        <p:spPr bwMode="auto">
          <a:xfrm>
            <a:off x="228600" y="1989138"/>
            <a:ext cx="870585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a:t>needed to change the </a:t>
            </a:r>
            <a:r>
              <a:rPr lang="en-GB" altLang="en-US" sz="2800" b="1">
                <a:solidFill>
                  <a:srgbClr val="FF0000"/>
                </a:solidFill>
              </a:rPr>
              <a:t>temperature by one degree Celsius.</a:t>
            </a:r>
          </a:p>
        </p:txBody>
      </p:sp>
      <p:sp>
        <p:nvSpPr>
          <p:cNvPr id="2" name="Date Placeholder 1"/>
          <p:cNvSpPr>
            <a:spLocks noGrp="1"/>
          </p:cNvSpPr>
          <p:nvPr>
            <p:ph type="dt" sz="quarter" idx="10"/>
          </p:nvPr>
        </p:nvSpPr>
        <p:spPr/>
        <p:txBody>
          <a:bodyPr/>
          <a:lstStyle/>
          <a:p>
            <a:pPr>
              <a:defRPr/>
            </a:pPr>
            <a:r>
              <a:rPr lang="en-US"/>
              <a:t>www.teachitscience.co.uk 2015</a:t>
            </a:r>
            <a:endParaRPr lang="en-GB"/>
          </a:p>
        </p:txBody>
      </p:sp>
      <p:sp>
        <p:nvSpPr>
          <p:cNvPr id="10247" name="Footer Placeholder 2"/>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000" smtClean="0"/>
              <a:t>24267</a:t>
            </a:r>
          </a:p>
        </p:txBody>
      </p:sp>
      <p:sp>
        <p:nvSpPr>
          <p:cNvPr id="1024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6CA5C7-8968-40A4-A2C5-E60BC27F7240}" type="slidenum">
              <a:rPr lang="en-GB" altLang="en-US" sz="1000"/>
              <a:pPr>
                <a:spcBef>
                  <a:spcPct val="0"/>
                </a:spcBef>
                <a:buFontTx/>
                <a:buNone/>
              </a:pPr>
              <a:t>6</a:t>
            </a:fld>
            <a:endParaRPr lang="en-GB" altLang="en-US" sz="1000"/>
          </a:p>
        </p:txBody>
      </p:sp>
      <p:grpSp>
        <p:nvGrpSpPr>
          <p:cNvPr id="10252" name="Group 5"/>
          <p:cNvGrpSpPr>
            <a:grpSpLocks/>
          </p:cNvGrpSpPr>
          <p:nvPr/>
        </p:nvGrpSpPr>
        <p:grpSpPr bwMode="auto">
          <a:xfrm>
            <a:off x="6262688" y="3573463"/>
            <a:ext cx="1262062" cy="2117725"/>
            <a:chOff x="6118536" y="3284984"/>
            <a:chExt cx="1261776" cy="2118866"/>
          </a:xfrm>
        </p:grpSpPr>
        <p:sp>
          <p:nvSpPr>
            <p:cNvPr id="10428" name="AutoShape 253"/>
            <p:cNvSpPr>
              <a:spLocks noChangeArrowheads="1"/>
            </p:cNvSpPr>
            <p:nvPr/>
          </p:nvSpPr>
          <p:spPr bwMode="auto">
            <a:xfrm>
              <a:off x="6515447" y="3933831"/>
              <a:ext cx="504825" cy="217488"/>
            </a:xfrm>
            <a:prstGeom prst="rightArrow">
              <a:avLst>
                <a:gd name="adj1" fmla="val 50000"/>
                <a:gd name="adj2" fmla="val 5802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29" name="Text Box 254"/>
            <p:cNvSpPr txBox="1">
              <a:spLocks noChangeArrowheads="1"/>
            </p:cNvSpPr>
            <p:nvPr/>
          </p:nvSpPr>
          <p:spPr bwMode="auto">
            <a:xfrm>
              <a:off x="6372125" y="4581525"/>
              <a:ext cx="792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b="1"/>
                <a:t>1</a:t>
              </a:r>
              <a:r>
                <a:rPr lang="en-GB" altLang="en-US" sz="2400" b="1">
                  <a:cs typeface="Arial" panose="020B0604020202020204" pitchFamily="34" charset="0"/>
                </a:rPr>
                <a:t>°C rise</a:t>
              </a:r>
            </a:p>
          </p:txBody>
        </p:sp>
        <p:pic>
          <p:nvPicPr>
            <p:cNvPr id="10430" name="Picture 90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18536" y="3284984"/>
              <a:ext cx="397680" cy="124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1" name="Picture 90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82632" y="3284984"/>
              <a:ext cx="397680" cy="124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0" name="Group 56"/>
          <p:cNvGrpSpPr>
            <a:grpSpLocks/>
          </p:cNvGrpSpPr>
          <p:nvPr/>
        </p:nvGrpSpPr>
        <p:grpSpPr bwMode="auto">
          <a:xfrm>
            <a:off x="5180013" y="3743325"/>
            <a:ext cx="280987" cy="280988"/>
            <a:chOff x="1743" y="1572"/>
            <a:chExt cx="177" cy="177"/>
          </a:xfrm>
        </p:grpSpPr>
        <p:sp>
          <p:nvSpPr>
            <p:cNvPr id="10425" name="Oval 5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26" name="Oval 5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27" name="Oval 5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51" name="Group 3"/>
          <p:cNvGrpSpPr>
            <a:grpSpLocks/>
          </p:cNvGrpSpPr>
          <p:nvPr/>
        </p:nvGrpSpPr>
        <p:grpSpPr bwMode="auto">
          <a:xfrm>
            <a:off x="3027363" y="3095625"/>
            <a:ext cx="3057525" cy="2160588"/>
            <a:chOff x="3027362" y="3096000"/>
            <a:chExt cx="3056805" cy="2160588"/>
          </a:xfrm>
        </p:grpSpPr>
        <p:grpSp>
          <p:nvGrpSpPr>
            <p:cNvPr id="10332" name="Group 3"/>
            <p:cNvGrpSpPr>
              <a:grpSpLocks/>
            </p:cNvGrpSpPr>
            <p:nvPr/>
          </p:nvGrpSpPr>
          <p:grpSpPr bwMode="auto">
            <a:xfrm>
              <a:off x="3171826" y="3238875"/>
              <a:ext cx="280988" cy="280988"/>
              <a:chOff x="1743" y="1572"/>
              <a:chExt cx="177" cy="177"/>
            </a:xfrm>
          </p:grpSpPr>
          <p:sp>
            <p:nvSpPr>
              <p:cNvPr id="10422" name="Oval 4"/>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23" name="Oval 5"/>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24" name="Oval 6"/>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0333" name="Rectangle 7"/>
            <p:cNvSpPr>
              <a:spLocks noChangeArrowheads="1"/>
            </p:cNvSpPr>
            <p:nvPr/>
          </p:nvSpPr>
          <p:spPr bwMode="auto">
            <a:xfrm>
              <a:off x="3027362" y="3096000"/>
              <a:ext cx="3056805" cy="216058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0334" name="Group 8"/>
            <p:cNvGrpSpPr>
              <a:grpSpLocks/>
            </p:cNvGrpSpPr>
            <p:nvPr/>
          </p:nvGrpSpPr>
          <p:grpSpPr bwMode="auto">
            <a:xfrm>
              <a:off x="3676651" y="4751763"/>
              <a:ext cx="280988" cy="280988"/>
              <a:chOff x="1743" y="1572"/>
              <a:chExt cx="177" cy="177"/>
            </a:xfrm>
          </p:grpSpPr>
          <p:sp>
            <p:nvSpPr>
              <p:cNvPr id="10419" name="Oval 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20" name="Oval 1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21" name="Oval 1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35" name="Group 12"/>
            <p:cNvGrpSpPr>
              <a:grpSpLocks/>
            </p:cNvGrpSpPr>
            <p:nvPr/>
          </p:nvGrpSpPr>
          <p:grpSpPr bwMode="auto">
            <a:xfrm>
              <a:off x="5659164" y="4246938"/>
              <a:ext cx="280988" cy="280988"/>
              <a:chOff x="1743" y="1572"/>
              <a:chExt cx="177" cy="177"/>
            </a:xfrm>
          </p:grpSpPr>
          <p:sp>
            <p:nvSpPr>
              <p:cNvPr id="10416" name="Oval 1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17" name="Oval 1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18" name="Oval 1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36" name="Group 16"/>
            <p:cNvGrpSpPr>
              <a:grpSpLocks/>
            </p:cNvGrpSpPr>
            <p:nvPr/>
          </p:nvGrpSpPr>
          <p:grpSpPr bwMode="auto">
            <a:xfrm>
              <a:off x="5659164" y="3743700"/>
              <a:ext cx="280988" cy="280988"/>
              <a:chOff x="1743" y="1572"/>
              <a:chExt cx="177" cy="177"/>
            </a:xfrm>
          </p:grpSpPr>
          <p:sp>
            <p:nvSpPr>
              <p:cNvPr id="10413" name="Oval 1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14" name="Oval 1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15" name="Oval 1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37" name="Group 20"/>
            <p:cNvGrpSpPr>
              <a:grpSpLocks/>
            </p:cNvGrpSpPr>
            <p:nvPr/>
          </p:nvGrpSpPr>
          <p:grpSpPr bwMode="auto">
            <a:xfrm>
              <a:off x="3676651" y="3238875"/>
              <a:ext cx="280988" cy="280988"/>
              <a:chOff x="1743" y="1572"/>
              <a:chExt cx="177" cy="177"/>
            </a:xfrm>
          </p:grpSpPr>
          <p:sp>
            <p:nvSpPr>
              <p:cNvPr id="10410" name="Oval 2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11" name="Oval 2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12" name="Oval 2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38" name="Group 24"/>
            <p:cNvGrpSpPr>
              <a:grpSpLocks/>
            </p:cNvGrpSpPr>
            <p:nvPr/>
          </p:nvGrpSpPr>
          <p:grpSpPr bwMode="auto">
            <a:xfrm>
              <a:off x="4179888" y="3238875"/>
              <a:ext cx="280988" cy="280988"/>
              <a:chOff x="1743" y="1572"/>
              <a:chExt cx="177" cy="177"/>
            </a:xfrm>
          </p:grpSpPr>
          <p:sp>
            <p:nvSpPr>
              <p:cNvPr id="10407" name="Oval 2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08" name="Oval 2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09" name="Oval 2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39" name="Group 28"/>
            <p:cNvGrpSpPr>
              <a:grpSpLocks/>
            </p:cNvGrpSpPr>
            <p:nvPr/>
          </p:nvGrpSpPr>
          <p:grpSpPr bwMode="auto">
            <a:xfrm>
              <a:off x="4684713" y="3238875"/>
              <a:ext cx="280988" cy="280988"/>
              <a:chOff x="1743" y="1572"/>
              <a:chExt cx="177" cy="177"/>
            </a:xfrm>
          </p:grpSpPr>
          <p:sp>
            <p:nvSpPr>
              <p:cNvPr id="10404" name="Oval 2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05" name="Oval 3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06" name="Oval 3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0" name="Group 32"/>
            <p:cNvGrpSpPr>
              <a:grpSpLocks/>
            </p:cNvGrpSpPr>
            <p:nvPr/>
          </p:nvGrpSpPr>
          <p:grpSpPr bwMode="auto">
            <a:xfrm>
              <a:off x="5180582" y="3238669"/>
              <a:ext cx="280988" cy="280988"/>
              <a:chOff x="1743" y="1572"/>
              <a:chExt cx="177" cy="177"/>
            </a:xfrm>
          </p:grpSpPr>
          <p:sp>
            <p:nvSpPr>
              <p:cNvPr id="10401" name="Oval 3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02" name="Oval 3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03" name="Oval 3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1" name="Group 36"/>
            <p:cNvGrpSpPr>
              <a:grpSpLocks/>
            </p:cNvGrpSpPr>
            <p:nvPr/>
          </p:nvGrpSpPr>
          <p:grpSpPr bwMode="auto">
            <a:xfrm>
              <a:off x="5659164" y="3238875"/>
              <a:ext cx="280988" cy="280988"/>
              <a:chOff x="1743" y="1572"/>
              <a:chExt cx="177" cy="177"/>
            </a:xfrm>
          </p:grpSpPr>
          <p:sp>
            <p:nvSpPr>
              <p:cNvPr id="10398" name="Oval 3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99" name="Oval 3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400" name="Oval 3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2" name="Group 40"/>
            <p:cNvGrpSpPr>
              <a:grpSpLocks/>
            </p:cNvGrpSpPr>
            <p:nvPr/>
          </p:nvGrpSpPr>
          <p:grpSpPr bwMode="auto">
            <a:xfrm>
              <a:off x="3171826" y="3743700"/>
              <a:ext cx="280988" cy="280988"/>
              <a:chOff x="1743" y="1572"/>
              <a:chExt cx="177" cy="177"/>
            </a:xfrm>
          </p:grpSpPr>
          <p:sp>
            <p:nvSpPr>
              <p:cNvPr id="10395" name="Oval 4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96" name="Oval 4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97" name="Oval 4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3" name="Group 44"/>
            <p:cNvGrpSpPr>
              <a:grpSpLocks/>
            </p:cNvGrpSpPr>
            <p:nvPr/>
          </p:nvGrpSpPr>
          <p:grpSpPr bwMode="auto">
            <a:xfrm>
              <a:off x="3676651" y="3743700"/>
              <a:ext cx="280988" cy="280988"/>
              <a:chOff x="1743" y="1572"/>
              <a:chExt cx="177" cy="177"/>
            </a:xfrm>
          </p:grpSpPr>
          <p:sp>
            <p:nvSpPr>
              <p:cNvPr id="10392" name="Oval 4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93" name="Oval 4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94" name="Oval 4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4" name="Group 48"/>
            <p:cNvGrpSpPr>
              <a:grpSpLocks/>
            </p:cNvGrpSpPr>
            <p:nvPr/>
          </p:nvGrpSpPr>
          <p:grpSpPr bwMode="auto">
            <a:xfrm>
              <a:off x="4179888" y="3743700"/>
              <a:ext cx="280988" cy="280988"/>
              <a:chOff x="1743" y="1572"/>
              <a:chExt cx="177" cy="177"/>
            </a:xfrm>
          </p:grpSpPr>
          <p:sp>
            <p:nvSpPr>
              <p:cNvPr id="10389" name="Oval 4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90" name="Oval 5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91" name="Oval 5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5" name="Group 52"/>
            <p:cNvGrpSpPr>
              <a:grpSpLocks/>
            </p:cNvGrpSpPr>
            <p:nvPr/>
          </p:nvGrpSpPr>
          <p:grpSpPr bwMode="auto">
            <a:xfrm>
              <a:off x="4684713" y="3743700"/>
              <a:ext cx="280988" cy="280988"/>
              <a:chOff x="1743" y="1572"/>
              <a:chExt cx="177" cy="177"/>
            </a:xfrm>
          </p:grpSpPr>
          <p:sp>
            <p:nvSpPr>
              <p:cNvPr id="10386" name="Oval 5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87" name="Oval 5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88" name="Oval 5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6" name="Group 60"/>
            <p:cNvGrpSpPr>
              <a:grpSpLocks/>
            </p:cNvGrpSpPr>
            <p:nvPr/>
          </p:nvGrpSpPr>
          <p:grpSpPr bwMode="auto">
            <a:xfrm>
              <a:off x="3676651" y="4246938"/>
              <a:ext cx="280988" cy="280988"/>
              <a:chOff x="1743" y="1572"/>
              <a:chExt cx="177" cy="177"/>
            </a:xfrm>
          </p:grpSpPr>
          <p:sp>
            <p:nvSpPr>
              <p:cNvPr id="10383" name="Oval 6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84" name="Oval 6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85" name="Oval 6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7" name="Group 64"/>
            <p:cNvGrpSpPr>
              <a:grpSpLocks/>
            </p:cNvGrpSpPr>
            <p:nvPr/>
          </p:nvGrpSpPr>
          <p:grpSpPr bwMode="auto">
            <a:xfrm>
              <a:off x="3171826" y="4246938"/>
              <a:ext cx="280988" cy="280988"/>
              <a:chOff x="1743" y="1572"/>
              <a:chExt cx="177" cy="177"/>
            </a:xfrm>
          </p:grpSpPr>
          <p:sp>
            <p:nvSpPr>
              <p:cNvPr id="10380" name="Oval 6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81" name="Oval 6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82" name="Oval 6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8" name="Group 68"/>
            <p:cNvGrpSpPr>
              <a:grpSpLocks/>
            </p:cNvGrpSpPr>
            <p:nvPr/>
          </p:nvGrpSpPr>
          <p:grpSpPr bwMode="auto">
            <a:xfrm>
              <a:off x="4179888" y="4246938"/>
              <a:ext cx="280988" cy="280988"/>
              <a:chOff x="1743" y="1572"/>
              <a:chExt cx="177" cy="177"/>
            </a:xfrm>
          </p:grpSpPr>
          <p:sp>
            <p:nvSpPr>
              <p:cNvPr id="10377" name="Oval 6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78" name="Oval 7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79" name="Oval 7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49" name="Group 72"/>
            <p:cNvGrpSpPr>
              <a:grpSpLocks/>
            </p:cNvGrpSpPr>
            <p:nvPr/>
          </p:nvGrpSpPr>
          <p:grpSpPr bwMode="auto">
            <a:xfrm>
              <a:off x="4684713" y="4246938"/>
              <a:ext cx="280988" cy="280988"/>
              <a:chOff x="1743" y="1572"/>
              <a:chExt cx="177" cy="177"/>
            </a:xfrm>
          </p:grpSpPr>
          <p:sp>
            <p:nvSpPr>
              <p:cNvPr id="10374" name="Oval 7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75" name="Oval 7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76" name="Oval 7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50" name="Group 76"/>
            <p:cNvGrpSpPr>
              <a:grpSpLocks/>
            </p:cNvGrpSpPr>
            <p:nvPr/>
          </p:nvGrpSpPr>
          <p:grpSpPr bwMode="auto">
            <a:xfrm>
              <a:off x="5180582" y="4246732"/>
              <a:ext cx="280988" cy="280988"/>
              <a:chOff x="1743" y="1572"/>
              <a:chExt cx="177" cy="177"/>
            </a:xfrm>
          </p:grpSpPr>
          <p:sp>
            <p:nvSpPr>
              <p:cNvPr id="10371" name="Oval 7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72" name="Oval 7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73" name="Oval 7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51" name="Group 80"/>
            <p:cNvGrpSpPr>
              <a:grpSpLocks/>
            </p:cNvGrpSpPr>
            <p:nvPr/>
          </p:nvGrpSpPr>
          <p:grpSpPr bwMode="auto">
            <a:xfrm>
              <a:off x="4179888" y="4751763"/>
              <a:ext cx="280988" cy="280988"/>
              <a:chOff x="1743" y="1572"/>
              <a:chExt cx="177" cy="177"/>
            </a:xfrm>
          </p:grpSpPr>
          <p:sp>
            <p:nvSpPr>
              <p:cNvPr id="10368" name="Oval 8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69" name="Oval 8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70" name="Oval 8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52" name="Group 84"/>
            <p:cNvGrpSpPr>
              <a:grpSpLocks/>
            </p:cNvGrpSpPr>
            <p:nvPr/>
          </p:nvGrpSpPr>
          <p:grpSpPr bwMode="auto">
            <a:xfrm>
              <a:off x="4684713" y="4751763"/>
              <a:ext cx="280988" cy="280988"/>
              <a:chOff x="1743" y="1572"/>
              <a:chExt cx="177" cy="177"/>
            </a:xfrm>
          </p:grpSpPr>
          <p:sp>
            <p:nvSpPr>
              <p:cNvPr id="10365" name="Oval 8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66" name="Oval 8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67" name="Oval 8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53" name="Group 88"/>
            <p:cNvGrpSpPr>
              <a:grpSpLocks/>
            </p:cNvGrpSpPr>
            <p:nvPr/>
          </p:nvGrpSpPr>
          <p:grpSpPr bwMode="auto">
            <a:xfrm>
              <a:off x="5180582" y="4751557"/>
              <a:ext cx="280988" cy="280988"/>
              <a:chOff x="1743" y="1572"/>
              <a:chExt cx="177" cy="177"/>
            </a:xfrm>
          </p:grpSpPr>
          <p:sp>
            <p:nvSpPr>
              <p:cNvPr id="10362" name="Oval 8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63" name="Oval 9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64" name="Oval 9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54" name="Group 92"/>
            <p:cNvGrpSpPr>
              <a:grpSpLocks/>
            </p:cNvGrpSpPr>
            <p:nvPr/>
          </p:nvGrpSpPr>
          <p:grpSpPr bwMode="auto">
            <a:xfrm>
              <a:off x="5652120" y="4751763"/>
              <a:ext cx="280988" cy="280988"/>
              <a:chOff x="1743" y="1572"/>
              <a:chExt cx="177" cy="177"/>
            </a:xfrm>
          </p:grpSpPr>
          <p:sp>
            <p:nvSpPr>
              <p:cNvPr id="10359" name="Oval 9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60" name="Oval 9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61" name="Oval 9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55" name="Group 96"/>
            <p:cNvGrpSpPr>
              <a:grpSpLocks/>
            </p:cNvGrpSpPr>
            <p:nvPr/>
          </p:nvGrpSpPr>
          <p:grpSpPr bwMode="auto">
            <a:xfrm>
              <a:off x="3171826" y="4751763"/>
              <a:ext cx="280988" cy="280988"/>
              <a:chOff x="1743" y="1572"/>
              <a:chExt cx="177" cy="177"/>
            </a:xfrm>
          </p:grpSpPr>
          <p:sp>
            <p:nvSpPr>
              <p:cNvPr id="10356" name="Oval 9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57" name="Oval 9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58" name="Oval 9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3" name="Group 2"/>
          <p:cNvGrpSpPr>
            <a:grpSpLocks/>
          </p:cNvGrpSpPr>
          <p:nvPr/>
        </p:nvGrpSpPr>
        <p:grpSpPr bwMode="auto">
          <a:xfrm>
            <a:off x="3095625" y="3167063"/>
            <a:ext cx="2916238" cy="1946275"/>
            <a:chOff x="3096000" y="3167794"/>
            <a:chExt cx="2916160" cy="1944893"/>
          </a:xfrm>
        </p:grpSpPr>
        <p:grpSp>
          <p:nvGrpSpPr>
            <p:cNvPr id="10254" name="Group 3"/>
            <p:cNvGrpSpPr>
              <a:grpSpLocks/>
            </p:cNvGrpSpPr>
            <p:nvPr/>
          </p:nvGrpSpPr>
          <p:grpSpPr bwMode="auto">
            <a:xfrm>
              <a:off x="3096000" y="3168000"/>
              <a:ext cx="431684" cy="1944687"/>
              <a:chOff x="2841625" y="3573463"/>
              <a:chExt cx="431800" cy="1944687"/>
            </a:xfrm>
          </p:grpSpPr>
          <p:grpSp>
            <p:nvGrpSpPr>
              <p:cNvPr id="10320" name="Group 126"/>
              <p:cNvGrpSpPr>
                <a:grpSpLocks/>
              </p:cNvGrpSpPr>
              <p:nvPr/>
            </p:nvGrpSpPr>
            <p:grpSpPr bwMode="auto">
              <a:xfrm rot="10800000">
                <a:off x="2841625" y="5086350"/>
                <a:ext cx="431800" cy="431800"/>
                <a:chOff x="2425" y="1384"/>
                <a:chExt cx="272" cy="272"/>
              </a:xfrm>
            </p:grpSpPr>
            <p:sp>
              <p:nvSpPr>
                <p:cNvPr id="10330"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31"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21" name="Group 162"/>
              <p:cNvGrpSpPr>
                <a:grpSpLocks/>
              </p:cNvGrpSpPr>
              <p:nvPr/>
            </p:nvGrpSpPr>
            <p:grpSpPr bwMode="auto">
              <a:xfrm rot="10800000">
                <a:off x="2841625" y="4581525"/>
                <a:ext cx="431800" cy="431800"/>
                <a:chOff x="2425" y="1384"/>
                <a:chExt cx="272" cy="272"/>
              </a:xfrm>
            </p:grpSpPr>
            <p:sp>
              <p:nvSpPr>
                <p:cNvPr id="10328"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29"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22" name="Group 198"/>
              <p:cNvGrpSpPr>
                <a:grpSpLocks/>
              </p:cNvGrpSpPr>
              <p:nvPr/>
            </p:nvGrpSpPr>
            <p:grpSpPr bwMode="auto">
              <a:xfrm rot="10800000">
                <a:off x="2841625" y="4078288"/>
                <a:ext cx="431800" cy="431800"/>
                <a:chOff x="2425" y="1384"/>
                <a:chExt cx="272" cy="272"/>
              </a:xfrm>
            </p:grpSpPr>
            <p:sp>
              <p:nvSpPr>
                <p:cNvPr id="10326"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27"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23" name="Group 234"/>
              <p:cNvGrpSpPr>
                <a:grpSpLocks/>
              </p:cNvGrpSpPr>
              <p:nvPr/>
            </p:nvGrpSpPr>
            <p:grpSpPr bwMode="auto">
              <a:xfrm rot="10800000">
                <a:off x="2841625" y="3573463"/>
                <a:ext cx="431800" cy="431800"/>
                <a:chOff x="2425" y="1384"/>
                <a:chExt cx="272" cy="272"/>
              </a:xfrm>
            </p:grpSpPr>
            <p:sp>
              <p:nvSpPr>
                <p:cNvPr id="10324"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25"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0255" name="Group 3"/>
            <p:cNvGrpSpPr>
              <a:grpSpLocks/>
            </p:cNvGrpSpPr>
            <p:nvPr/>
          </p:nvGrpSpPr>
          <p:grpSpPr bwMode="auto">
            <a:xfrm>
              <a:off x="3600000" y="3168000"/>
              <a:ext cx="431684" cy="1944687"/>
              <a:chOff x="2841625" y="3573463"/>
              <a:chExt cx="431800" cy="1944687"/>
            </a:xfrm>
          </p:grpSpPr>
          <p:grpSp>
            <p:nvGrpSpPr>
              <p:cNvPr id="10308" name="Group 126"/>
              <p:cNvGrpSpPr>
                <a:grpSpLocks/>
              </p:cNvGrpSpPr>
              <p:nvPr/>
            </p:nvGrpSpPr>
            <p:grpSpPr bwMode="auto">
              <a:xfrm rot="10800000">
                <a:off x="2841625" y="5086350"/>
                <a:ext cx="431800" cy="431800"/>
                <a:chOff x="2425" y="1384"/>
                <a:chExt cx="272" cy="272"/>
              </a:xfrm>
            </p:grpSpPr>
            <p:sp>
              <p:nvSpPr>
                <p:cNvPr id="10318"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19"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09" name="Group 162"/>
              <p:cNvGrpSpPr>
                <a:grpSpLocks/>
              </p:cNvGrpSpPr>
              <p:nvPr/>
            </p:nvGrpSpPr>
            <p:grpSpPr bwMode="auto">
              <a:xfrm rot="10800000">
                <a:off x="2841625" y="4581525"/>
                <a:ext cx="431800" cy="431800"/>
                <a:chOff x="2425" y="1384"/>
                <a:chExt cx="272" cy="272"/>
              </a:xfrm>
            </p:grpSpPr>
            <p:sp>
              <p:nvSpPr>
                <p:cNvPr id="10316"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17"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10" name="Group 198"/>
              <p:cNvGrpSpPr>
                <a:grpSpLocks/>
              </p:cNvGrpSpPr>
              <p:nvPr/>
            </p:nvGrpSpPr>
            <p:grpSpPr bwMode="auto">
              <a:xfrm rot="10800000">
                <a:off x="2841625" y="4078288"/>
                <a:ext cx="431800" cy="431800"/>
                <a:chOff x="2425" y="1384"/>
                <a:chExt cx="272" cy="272"/>
              </a:xfrm>
            </p:grpSpPr>
            <p:sp>
              <p:nvSpPr>
                <p:cNvPr id="10314"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15"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311" name="Group 234"/>
              <p:cNvGrpSpPr>
                <a:grpSpLocks/>
              </p:cNvGrpSpPr>
              <p:nvPr/>
            </p:nvGrpSpPr>
            <p:grpSpPr bwMode="auto">
              <a:xfrm rot="10800000">
                <a:off x="2841625" y="3573463"/>
                <a:ext cx="431800" cy="431800"/>
                <a:chOff x="2425" y="1384"/>
                <a:chExt cx="272" cy="272"/>
              </a:xfrm>
            </p:grpSpPr>
            <p:sp>
              <p:nvSpPr>
                <p:cNvPr id="10312"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13"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0256" name="Group 3"/>
            <p:cNvGrpSpPr>
              <a:grpSpLocks/>
            </p:cNvGrpSpPr>
            <p:nvPr/>
          </p:nvGrpSpPr>
          <p:grpSpPr bwMode="auto">
            <a:xfrm>
              <a:off x="4104000" y="3168000"/>
              <a:ext cx="431684" cy="1944687"/>
              <a:chOff x="2841625" y="3573463"/>
              <a:chExt cx="431800" cy="1944687"/>
            </a:xfrm>
          </p:grpSpPr>
          <p:grpSp>
            <p:nvGrpSpPr>
              <p:cNvPr id="10296" name="Group 126"/>
              <p:cNvGrpSpPr>
                <a:grpSpLocks/>
              </p:cNvGrpSpPr>
              <p:nvPr/>
            </p:nvGrpSpPr>
            <p:grpSpPr bwMode="auto">
              <a:xfrm rot="10800000">
                <a:off x="2841625" y="5086350"/>
                <a:ext cx="431800" cy="431800"/>
                <a:chOff x="2425" y="1384"/>
                <a:chExt cx="272" cy="272"/>
              </a:xfrm>
            </p:grpSpPr>
            <p:sp>
              <p:nvSpPr>
                <p:cNvPr id="10306"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07"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97" name="Group 162"/>
              <p:cNvGrpSpPr>
                <a:grpSpLocks/>
              </p:cNvGrpSpPr>
              <p:nvPr/>
            </p:nvGrpSpPr>
            <p:grpSpPr bwMode="auto">
              <a:xfrm rot="10800000">
                <a:off x="2841625" y="4581525"/>
                <a:ext cx="431800" cy="431800"/>
                <a:chOff x="2425" y="1384"/>
                <a:chExt cx="272" cy="272"/>
              </a:xfrm>
            </p:grpSpPr>
            <p:sp>
              <p:nvSpPr>
                <p:cNvPr id="10304"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05"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98" name="Group 198"/>
              <p:cNvGrpSpPr>
                <a:grpSpLocks/>
              </p:cNvGrpSpPr>
              <p:nvPr/>
            </p:nvGrpSpPr>
            <p:grpSpPr bwMode="auto">
              <a:xfrm rot="10800000">
                <a:off x="2841625" y="4078288"/>
                <a:ext cx="431800" cy="431800"/>
                <a:chOff x="2425" y="1384"/>
                <a:chExt cx="272" cy="272"/>
              </a:xfrm>
            </p:grpSpPr>
            <p:sp>
              <p:nvSpPr>
                <p:cNvPr id="10302"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03"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99" name="Group 234"/>
              <p:cNvGrpSpPr>
                <a:grpSpLocks/>
              </p:cNvGrpSpPr>
              <p:nvPr/>
            </p:nvGrpSpPr>
            <p:grpSpPr bwMode="auto">
              <a:xfrm rot="10800000">
                <a:off x="2841625" y="3573463"/>
                <a:ext cx="431800" cy="431800"/>
                <a:chOff x="2425" y="1384"/>
                <a:chExt cx="272" cy="272"/>
              </a:xfrm>
            </p:grpSpPr>
            <p:sp>
              <p:nvSpPr>
                <p:cNvPr id="10300"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301"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0257" name="Group 3"/>
            <p:cNvGrpSpPr>
              <a:grpSpLocks/>
            </p:cNvGrpSpPr>
            <p:nvPr/>
          </p:nvGrpSpPr>
          <p:grpSpPr bwMode="auto">
            <a:xfrm>
              <a:off x="4608000" y="3168000"/>
              <a:ext cx="431684" cy="1944687"/>
              <a:chOff x="2841625" y="3573463"/>
              <a:chExt cx="431800" cy="1944687"/>
            </a:xfrm>
          </p:grpSpPr>
          <p:grpSp>
            <p:nvGrpSpPr>
              <p:cNvPr id="10284" name="Group 126"/>
              <p:cNvGrpSpPr>
                <a:grpSpLocks/>
              </p:cNvGrpSpPr>
              <p:nvPr/>
            </p:nvGrpSpPr>
            <p:grpSpPr bwMode="auto">
              <a:xfrm rot="10800000">
                <a:off x="2841625" y="5086350"/>
                <a:ext cx="431800" cy="431800"/>
                <a:chOff x="2425" y="1384"/>
                <a:chExt cx="272" cy="272"/>
              </a:xfrm>
            </p:grpSpPr>
            <p:sp>
              <p:nvSpPr>
                <p:cNvPr id="10294"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95"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85" name="Group 162"/>
              <p:cNvGrpSpPr>
                <a:grpSpLocks/>
              </p:cNvGrpSpPr>
              <p:nvPr/>
            </p:nvGrpSpPr>
            <p:grpSpPr bwMode="auto">
              <a:xfrm rot="10800000">
                <a:off x="2841625" y="4581525"/>
                <a:ext cx="431800" cy="431800"/>
                <a:chOff x="2425" y="1384"/>
                <a:chExt cx="272" cy="272"/>
              </a:xfrm>
            </p:grpSpPr>
            <p:sp>
              <p:nvSpPr>
                <p:cNvPr id="10292"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93"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86" name="Group 198"/>
              <p:cNvGrpSpPr>
                <a:grpSpLocks/>
              </p:cNvGrpSpPr>
              <p:nvPr/>
            </p:nvGrpSpPr>
            <p:grpSpPr bwMode="auto">
              <a:xfrm rot="10800000">
                <a:off x="2841625" y="4078288"/>
                <a:ext cx="431800" cy="431800"/>
                <a:chOff x="2425" y="1384"/>
                <a:chExt cx="272" cy="272"/>
              </a:xfrm>
            </p:grpSpPr>
            <p:sp>
              <p:nvSpPr>
                <p:cNvPr id="10290"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91"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87" name="Group 234"/>
              <p:cNvGrpSpPr>
                <a:grpSpLocks/>
              </p:cNvGrpSpPr>
              <p:nvPr/>
            </p:nvGrpSpPr>
            <p:grpSpPr bwMode="auto">
              <a:xfrm rot="10800000">
                <a:off x="2841625" y="3573463"/>
                <a:ext cx="431800" cy="431800"/>
                <a:chOff x="2425" y="1384"/>
                <a:chExt cx="272" cy="272"/>
              </a:xfrm>
            </p:grpSpPr>
            <p:sp>
              <p:nvSpPr>
                <p:cNvPr id="10288"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89"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0258" name="Group 3"/>
            <p:cNvGrpSpPr>
              <a:grpSpLocks/>
            </p:cNvGrpSpPr>
            <p:nvPr/>
          </p:nvGrpSpPr>
          <p:grpSpPr bwMode="auto">
            <a:xfrm>
              <a:off x="5101702" y="3167794"/>
              <a:ext cx="431684" cy="1944687"/>
              <a:chOff x="2841625" y="3573463"/>
              <a:chExt cx="431800" cy="1944687"/>
            </a:xfrm>
          </p:grpSpPr>
          <p:grpSp>
            <p:nvGrpSpPr>
              <p:cNvPr id="10272" name="Group 126"/>
              <p:cNvGrpSpPr>
                <a:grpSpLocks/>
              </p:cNvGrpSpPr>
              <p:nvPr/>
            </p:nvGrpSpPr>
            <p:grpSpPr bwMode="auto">
              <a:xfrm rot="10800000">
                <a:off x="2841625" y="5086350"/>
                <a:ext cx="431800" cy="431800"/>
                <a:chOff x="2425" y="1384"/>
                <a:chExt cx="272" cy="272"/>
              </a:xfrm>
            </p:grpSpPr>
            <p:sp>
              <p:nvSpPr>
                <p:cNvPr id="10282"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83"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73" name="Group 162"/>
              <p:cNvGrpSpPr>
                <a:grpSpLocks/>
              </p:cNvGrpSpPr>
              <p:nvPr/>
            </p:nvGrpSpPr>
            <p:grpSpPr bwMode="auto">
              <a:xfrm rot="10800000">
                <a:off x="2841625" y="4581525"/>
                <a:ext cx="431800" cy="431800"/>
                <a:chOff x="2425" y="1384"/>
                <a:chExt cx="272" cy="272"/>
              </a:xfrm>
            </p:grpSpPr>
            <p:sp>
              <p:nvSpPr>
                <p:cNvPr id="10280"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81"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74" name="Group 198"/>
              <p:cNvGrpSpPr>
                <a:grpSpLocks/>
              </p:cNvGrpSpPr>
              <p:nvPr/>
            </p:nvGrpSpPr>
            <p:grpSpPr bwMode="auto">
              <a:xfrm rot="10800000">
                <a:off x="2841625" y="4078288"/>
                <a:ext cx="431800" cy="431800"/>
                <a:chOff x="2425" y="1384"/>
                <a:chExt cx="272" cy="272"/>
              </a:xfrm>
            </p:grpSpPr>
            <p:sp>
              <p:nvSpPr>
                <p:cNvPr id="10278"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79"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75" name="Group 234"/>
              <p:cNvGrpSpPr>
                <a:grpSpLocks/>
              </p:cNvGrpSpPr>
              <p:nvPr/>
            </p:nvGrpSpPr>
            <p:grpSpPr bwMode="auto">
              <a:xfrm rot="10800000">
                <a:off x="2841625" y="3573463"/>
                <a:ext cx="431800" cy="431800"/>
                <a:chOff x="2425" y="1384"/>
                <a:chExt cx="272" cy="272"/>
              </a:xfrm>
            </p:grpSpPr>
            <p:sp>
              <p:nvSpPr>
                <p:cNvPr id="10276"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77"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0259" name="Group 3"/>
            <p:cNvGrpSpPr>
              <a:grpSpLocks/>
            </p:cNvGrpSpPr>
            <p:nvPr/>
          </p:nvGrpSpPr>
          <p:grpSpPr bwMode="auto">
            <a:xfrm>
              <a:off x="5580476" y="3168000"/>
              <a:ext cx="431684" cy="1944687"/>
              <a:chOff x="2841625" y="3573463"/>
              <a:chExt cx="431800" cy="1944687"/>
            </a:xfrm>
          </p:grpSpPr>
          <p:grpSp>
            <p:nvGrpSpPr>
              <p:cNvPr id="10260" name="Group 126"/>
              <p:cNvGrpSpPr>
                <a:grpSpLocks/>
              </p:cNvGrpSpPr>
              <p:nvPr/>
            </p:nvGrpSpPr>
            <p:grpSpPr bwMode="auto">
              <a:xfrm rot="10800000">
                <a:off x="2841625" y="5086350"/>
                <a:ext cx="431800" cy="431800"/>
                <a:chOff x="2425" y="1384"/>
                <a:chExt cx="272" cy="272"/>
              </a:xfrm>
            </p:grpSpPr>
            <p:sp>
              <p:nvSpPr>
                <p:cNvPr id="10270"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71"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61" name="Group 162"/>
              <p:cNvGrpSpPr>
                <a:grpSpLocks/>
              </p:cNvGrpSpPr>
              <p:nvPr/>
            </p:nvGrpSpPr>
            <p:grpSpPr bwMode="auto">
              <a:xfrm rot="10800000">
                <a:off x="2841625" y="4581525"/>
                <a:ext cx="431800" cy="431800"/>
                <a:chOff x="2425" y="1384"/>
                <a:chExt cx="272" cy="272"/>
              </a:xfrm>
            </p:grpSpPr>
            <p:sp>
              <p:nvSpPr>
                <p:cNvPr id="10268"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69"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62" name="Group 198"/>
              <p:cNvGrpSpPr>
                <a:grpSpLocks/>
              </p:cNvGrpSpPr>
              <p:nvPr/>
            </p:nvGrpSpPr>
            <p:grpSpPr bwMode="auto">
              <a:xfrm rot="10800000">
                <a:off x="2841625" y="4078288"/>
                <a:ext cx="431800" cy="431800"/>
                <a:chOff x="2425" y="1384"/>
                <a:chExt cx="272" cy="272"/>
              </a:xfrm>
            </p:grpSpPr>
            <p:sp>
              <p:nvSpPr>
                <p:cNvPr id="10266"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67"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0263" name="Group 234"/>
              <p:cNvGrpSpPr>
                <a:grpSpLocks/>
              </p:cNvGrpSpPr>
              <p:nvPr/>
            </p:nvGrpSpPr>
            <p:grpSpPr bwMode="auto">
              <a:xfrm rot="10800000">
                <a:off x="2841625" y="3573463"/>
                <a:ext cx="431800" cy="431800"/>
                <a:chOff x="2425" y="1384"/>
                <a:chExt cx="272" cy="272"/>
              </a:xfrm>
            </p:grpSpPr>
            <p:sp>
              <p:nvSpPr>
                <p:cNvPr id="10264"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65"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sp>
        <p:nvSpPr>
          <p:cNvPr id="11512" name="AutoShape 248"/>
          <p:cNvSpPr>
            <a:spLocks noChangeArrowheads="1"/>
          </p:cNvSpPr>
          <p:nvPr/>
        </p:nvSpPr>
        <p:spPr bwMode="auto">
          <a:xfrm>
            <a:off x="673100" y="3965575"/>
            <a:ext cx="1657350" cy="1223963"/>
          </a:xfrm>
          <a:prstGeom prst="rightArrow">
            <a:avLst>
              <a:gd name="adj1" fmla="val 50000"/>
              <a:gd name="adj2" fmla="val 3091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999930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513"/>
                                        </p:tgtEl>
                                        <p:attrNameLst>
                                          <p:attrName>style.visibility</p:attrName>
                                        </p:attrNameLst>
                                      </p:cBhvr>
                                      <p:to>
                                        <p:strVal val="visible"/>
                                      </p:to>
                                    </p:set>
                                    <p:animEffect transition="in" filter="dissolve">
                                      <p:cBhvr>
                                        <p:cTn id="11" dur="500"/>
                                        <p:tgtEl>
                                          <p:spTgt spid="1151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520"/>
                                        </p:tgtEl>
                                        <p:attrNameLst>
                                          <p:attrName>style.visibility</p:attrName>
                                        </p:attrNameLst>
                                      </p:cBhvr>
                                      <p:to>
                                        <p:strVal val="visible"/>
                                      </p:to>
                                    </p:set>
                                    <p:animEffect transition="in" filter="dissolve">
                                      <p:cBhvr>
                                        <p:cTn id="14" dur="500"/>
                                        <p:tgtEl>
                                          <p:spTgt spid="115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512"/>
                                        </p:tgtEl>
                                        <p:attrNameLst>
                                          <p:attrName>style.visibility</p:attrName>
                                        </p:attrNameLst>
                                      </p:cBhvr>
                                      <p:to>
                                        <p:strVal val="visible"/>
                                      </p:to>
                                    </p:set>
                                    <p:animEffect transition="in" filter="dissolve">
                                      <p:cBhvr>
                                        <p:cTn id="19" dur="500"/>
                                        <p:tgtEl>
                                          <p:spTgt spid="11512"/>
                                        </p:tgtEl>
                                      </p:cBhvr>
                                    </p:animEffect>
                                  </p:childTnLst>
                                </p:cTn>
                              </p:par>
                            </p:childTnLst>
                          </p:cTn>
                        </p:par>
                        <p:par>
                          <p:cTn id="20" fill="hold" nodeType="afterGroup">
                            <p:stCondLst>
                              <p:cond delay="500"/>
                            </p:stCondLst>
                            <p:childTnLst>
                              <p:par>
                                <p:cTn id="21" presetID="63" presetClass="path" presetSubtype="0" accel="50000" decel="50000" fill="hold" grpId="1" nodeType="afterEffect">
                                  <p:stCondLst>
                                    <p:cond delay="0"/>
                                  </p:stCondLst>
                                  <p:childTnLst>
                                    <p:animMotion origin="layout" path="M 1.66667E-6 -4.44444E-6 L 0.30121 -0.00579 " pathEditMode="relative" rAng="0" ptsTypes="AA">
                                      <p:cBhvr>
                                        <p:cTn id="22" dur="2000" fill="hold"/>
                                        <p:tgtEl>
                                          <p:spTgt spid="11512"/>
                                        </p:tgtEl>
                                        <p:attrNameLst>
                                          <p:attrName>ppt_x</p:attrName>
                                          <p:attrName>ppt_y</p:attrName>
                                        </p:attrNameLst>
                                      </p:cBhvr>
                                      <p:rCtr x="15191" y="-394"/>
                                    </p:animMotion>
                                  </p:childTnLst>
                                </p:cTn>
                              </p:par>
                            </p:childTnLst>
                          </p:cTn>
                        </p:par>
                        <p:par>
                          <p:cTn id="23" fill="hold" nodeType="afterGroup">
                            <p:stCondLst>
                              <p:cond delay="2500"/>
                            </p:stCondLst>
                            <p:childTnLst>
                              <p:par>
                                <p:cTn id="24" presetID="9" presetClass="exit" presetSubtype="0" fill="hold" grpId="2" nodeType="afterEffect">
                                  <p:stCondLst>
                                    <p:cond delay="0"/>
                                  </p:stCondLst>
                                  <p:childTnLst>
                                    <p:animEffect transition="out" filter="dissolve">
                                      <p:cBhvr>
                                        <p:cTn id="25" dur="500"/>
                                        <p:tgtEl>
                                          <p:spTgt spid="11512"/>
                                        </p:tgtEl>
                                      </p:cBhvr>
                                    </p:animEffect>
                                    <p:set>
                                      <p:cBhvr>
                                        <p:cTn id="26" dur="1" fill="hold">
                                          <p:stCondLst>
                                            <p:cond delay="499"/>
                                          </p:stCondLst>
                                        </p:cTn>
                                        <p:tgtEl>
                                          <p:spTgt spid="1151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nodeType="afterGroup">
                            <p:stCondLst>
                              <p:cond delay="3000"/>
                            </p:stCondLst>
                            <p:childTnLst>
                              <p:par>
                                <p:cTn id="31" presetID="1" presetClass="entr" presetSubtype="0" fill="hold" nodeType="afterEffect">
                                  <p:stCondLst>
                                    <p:cond delay="0"/>
                                  </p:stCondLst>
                                  <p:childTnLst>
                                    <p:set>
                                      <p:cBhvr>
                                        <p:cTn id="32" dur="1" fill="hold">
                                          <p:stCondLst>
                                            <p:cond delay="0"/>
                                          </p:stCondLst>
                                        </p:cTn>
                                        <p:tgtEl>
                                          <p:spTgt spid="10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1513" grpId="0"/>
      <p:bldP spid="11520" grpId="0"/>
      <p:bldP spid="11512" grpId="0" animBg="1"/>
      <p:bldP spid="11512" grpId="1" animBg="1"/>
      <p:bldP spid="1151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57"/>
          <p:cNvSpPr txBox="1">
            <a:spLocks noChangeArrowheads="1"/>
          </p:cNvSpPr>
          <p:nvPr/>
        </p:nvSpPr>
        <p:spPr bwMode="auto">
          <a:xfrm>
            <a:off x="450850" y="404813"/>
            <a:ext cx="7991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a:t>Specific heat capacity (c) of a substance is…</a:t>
            </a:r>
          </a:p>
        </p:txBody>
      </p:sp>
      <p:grpSp>
        <p:nvGrpSpPr>
          <p:cNvPr id="12291" name="Group 2"/>
          <p:cNvGrpSpPr>
            <a:grpSpLocks/>
          </p:cNvGrpSpPr>
          <p:nvPr/>
        </p:nvGrpSpPr>
        <p:grpSpPr bwMode="auto">
          <a:xfrm>
            <a:off x="342900" y="1138238"/>
            <a:ext cx="7407275" cy="1458912"/>
            <a:chOff x="389105" y="1052736"/>
            <a:chExt cx="7407108" cy="1460027"/>
          </a:xfrm>
        </p:grpSpPr>
        <p:sp>
          <p:nvSpPr>
            <p:cNvPr id="12480" name="Text Box 249"/>
            <p:cNvSpPr txBox="1">
              <a:spLocks noChangeArrowheads="1"/>
            </p:cNvSpPr>
            <p:nvPr/>
          </p:nvSpPr>
          <p:spPr bwMode="auto">
            <a:xfrm>
              <a:off x="450850" y="1052736"/>
              <a:ext cx="72993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a:t>.. the amount of </a:t>
              </a:r>
              <a:r>
                <a:rPr lang="en-GB" altLang="en-US" sz="2800" b="1">
                  <a:solidFill>
                    <a:srgbClr val="FF0000"/>
                  </a:solidFill>
                </a:rPr>
                <a:t>energy (joules)</a:t>
              </a:r>
            </a:p>
          </p:txBody>
        </p:sp>
        <p:sp>
          <p:nvSpPr>
            <p:cNvPr id="12481" name="Text Box 256"/>
            <p:cNvSpPr txBox="1">
              <a:spLocks noChangeArrowheads="1"/>
            </p:cNvSpPr>
            <p:nvPr/>
          </p:nvSpPr>
          <p:spPr bwMode="auto">
            <a:xfrm>
              <a:off x="450850" y="1556792"/>
              <a:ext cx="7345363" cy="52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a:t>needed to change the temperature of</a:t>
              </a:r>
              <a:endParaRPr lang="en-GB" altLang="en-US" sz="2800" b="1">
                <a:solidFill>
                  <a:srgbClr val="FF0000"/>
                </a:solidFill>
              </a:endParaRPr>
            </a:p>
          </p:txBody>
        </p:sp>
        <p:sp>
          <p:nvSpPr>
            <p:cNvPr id="12482" name="Text Box 258"/>
            <p:cNvSpPr txBox="1">
              <a:spLocks noChangeArrowheads="1"/>
            </p:cNvSpPr>
            <p:nvPr/>
          </p:nvSpPr>
          <p:spPr bwMode="auto">
            <a:xfrm>
              <a:off x="389105" y="1988888"/>
              <a:ext cx="638916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a:solidFill>
                    <a:srgbClr val="FF0000"/>
                  </a:solidFill>
                </a:rPr>
                <a:t>one kilogram of the substance </a:t>
              </a:r>
              <a:r>
                <a:rPr lang="en-GB" altLang="en-US" sz="2800" b="1"/>
                <a:t>by</a:t>
              </a:r>
            </a:p>
          </p:txBody>
        </p:sp>
        <p:sp>
          <p:nvSpPr>
            <p:cNvPr id="12483" name="Text Box 259"/>
            <p:cNvSpPr txBox="1">
              <a:spLocks noChangeArrowheads="1"/>
            </p:cNvSpPr>
            <p:nvPr/>
          </p:nvSpPr>
          <p:spPr bwMode="auto">
            <a:xfrm>
              <a:off x="6288848" y="1973001"/>
              <a:ext cx="1019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b="1">
                  <a:solidFill>
                    <a:srgbClr val="FF0000"/>
                  </a:solidFill>
                </a:rPr>
                <a:t>1 </a:t>
              </a:r>
              <a:r>
                <a:rPr lang="en-GB" altLang="en-US" sz="2800" b="1">
                  <a:solidFill>
                    <a:srgbClr val="FF0000"/>
                  </a:solidFill>
                  <a:cs typeface="Arial" panose="020B0604020202020204" pitchFamily="34" charset="0"/>
                </a:rPr>
                <a:t>°C.</a:t>
              </a:r>
              <a:endParaRPr lang="en-GB" altLang="en-US" sz="2800" b="1">
                <a:cs typeface="Arial" panose="020B0604020202020204" pitchFamily="34" charset="0"/>
              </a:endParaRPr>
            </a:p>
          </p:txBody>
        </p:sp>
      </p:grpSp>
      <p:sp>
        <p:nvSpPr>
          <p:cNvPr id="14596" name="Text Box 260"/>
          <p:cNvSpPr txBox="1">
            <a:spLocks noChangeArrowheads="1"/>
          </p:cNvSpPr>
          <p:nvPr/>
        </p:nvSpPr>
        <p:spPr bwMode="auto">
          <a:xfrm>
            <a:off x="450850" y="3656013"/>
            <a:ext cx="1778000" cy="831850"/>
          </a:xfrm>
          <a:prstGeom prst="rect">
            <a:avLst/>
          </a:prstGeom>
          <a:solidFill>
            <a:srgbClr val="EBEBF9"/>
          </a:solidFill>
          <a:ln>
            <a:solidFill>
              <a:schemeClr val="accent2">
                <a:lumMod val="40000"/>
                <a:lumOff val="60000"/>
              </a:schemeClr>
            </a:solid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2400" b="1" dirty="0" smtClean="0"/>
              <a:t>How many joules ?</a:t>
            </a:r>
          </a:p>
        </p:txBody>
      </p:sp>
      <p:sp>
        <p:nvSpPr>
          <p:cNvPr id="12293" name="Text Box 261"/>
          <p:cNvSpPr txBox="1">
            <a:spLocks noChangeArrowheads="1"/>
          </p:cNvSpPr>
          <p:nvPr/>
        </p:nvSpPr>
        <p:spPr bwMode="auto">
          <a:xfrm>
            <a:off x="4103688" y="3181350"/>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t>1 kg</a:t>
            </a:r>
          </a:p>
        </p:txBody>
      </p:sp>
      <p:sp>
        <p:nvSpPr>
          <p:cNvPr id="2" name="Date Placeholder 1"/>
          <p:cNvSpPr>
            <a:spLocks noGrp="1"/>
          </p:cNvSpPr>
          <p:nvPr>
            <p:ph type="dt" sz="quarter" idx="10"/>
          </p:nvPr>
        </p:nvSpPr>
        <p:spPr/>
        <p:txBody>
          <a:bodyPr/>
          <a:lstStyle/>
          <a:p>
            <a:pPr>
              <a:defRPr/>
            </a:pPr>
            <a:r>
              <a:rPr lang="en-US"/>
              <a:t>www.teachitscience.co.uk 2015</a:t>
            </a:r>
            <a:endParaRPr lang="en-GB"/>
          </a:p>
        </p:txBody>
      </p:sp>
      <p:sp>
        <p:nvSpPr>
          <p:cNvPr id="12295" name="Footer Placeholder 2"/>
          <p:cNvSpPr>
            <a:spLocks noGrp="1"/>
          </p:cNvSpPr>
          <p:nvPr>
            <p:ph type="ftr" sz="quarter" idx="11"/>
          </p:nvPr>
        </p:nvSpPr>
        <p:spPr>
          <a:xfrm>
            <a:off x="3152775" y="6237288"/>
            <a:ext cx="289560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000" smtClean="0"/>
              <a:t>24267</a:t>
            </a:r>
          </a:p>
        </p:txBody>
      </p:sp>
      <p:sp>
        <p:nvSpPr>
          <p:cNvPr id="1229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4C04D43-B376-462B-BD6E-13E8BEFB9AB0}" type="slidenum">
              <a:rPr lang="en-GB" altLang="en-US" sz="1000"/>
              <a:pPr>
                <a:spcBef>
                  <a:spcPct val="0"/>
                </a:spcBef>
                <a:buFontTx/>
                <a:buNone/>
              </a:pPr>
              <a:t>7</a:t>
            </a:fld>
            <a:endParaRPr lang="en-GB" altLang="en-US" sz="1000"/>
          </a:p>
        </p:txBody>
      </p:sp>
      <p:grpSp>
        <p:nvGrpSpPr>
          <p:cNvPr id="12299" name="Group 769"/>
          <p:cNvGrpSpPr>
            <a:grpSpLocks/>
          </p:cNvGrpSpPr>
          <p:nvPr/>
        </p:nvGrpSpPr>
        <p:grpSpPr bwMode="auto">
          <a:xfrm>
            <a:off x="6478588" y="3975100"/>
            <a:ext cx="1262062" cy="2117725"/>
            <a:chOff x="6118536" y="3284984"/>
            <a:chExt cx="1261776" cy="2118866"/>
          </a:xfrm>
        </p:grpSpPr>
        <p:sp>
          <p:nvSpPr>
            <p:cNvPr id="12476" name="AutoShape 253"/>
            <p:cNvSpPr>
              <a:spLocks noChangeArrowheads="1"/>
            </p:cNvSpPr>
            <p:nvPr/>
          </p:nvSpPr>
          <p:spPr bwMode="auto">
            <a:xfrm>
              <a:off x="6515447" y="3933831"/>
              <a:ext cx="504825" cy="217488"/>
            </a:xfrm>
            <a:prstGeom prst="rightArrow">
              <a:avLst>
                <a:gd name="adj1" fmla="val 50000"/>
                <a:gd name="adj2" fmla="val 58029"/>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77" name="Text Box 254"/>
            <p:cNvSpPr txBox="1">
              <a:spLocks noChangeArrowheads="1"/>
            </p:cNvSpPr>
            <p:nvPr/>
          </p:nvSpPr>
          <p:spPr bwMode="auto">
            <a:xfrm>
              <a:off x="6372125" y="4581525"/>
              <a:ext cx="792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b="1"/>
                <a:t>1</a:t>
              </a:r>
              <a:r>
                <a:rPr lang="en-GB" altLang="en-US" sz="2400" b="1">
                  <a:cs typeface="Arial" panose="020B0604020202020204" pitchFamily="34" charset="0"/>
                </a:rPr>
                <a:t>°C rise</a:t>
              </a:r>
            </a:p>
          </p:txBody>
        </p:sp>
        <p:pic>
          <p:nvPicPr>
            <p:cNvPr id="12478" name="Picture 77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18536" y="3284984"/>
              <a:ext cx="397680" cy="124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79" name="Picture 77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82632" y="3284984"/>
              <a:ext cx="397680" cy="124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8" name="Group 56"/>
          <p:cNvGrpSpPr>
            <a:grpSpLocks/>
          </p:cNvGrpSpPr>
          <p:nvPr/>
        </p:nvGrpSpPr>
        <p:grpSpPr bwMode="auto">
          <a:xfrm>
            <a:off x="5037138" y="4652963"/>
            <a:ext cx="280987" cy="280987"/>
            <a:chOff x="1743" y="1572"/>
            <a:chExt cx="177" cy="177"/>
          </a:xfrm>
        </p:grpSpPr>
        <p:sp>
          <p:nvSpPr>
            <p:cNvPr id="12473" name="Oval 5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74" name="Oval 5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75" name="Oval 5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3" name="Group 374"/>
          <p:cNvGrpSpPr>
            <a:grpSpLocks/>
          </p:cNvGrpSpPr>
          <p:nvPr/>
        </p:nvGrpSpPr>
        <p:grpSpPr bwMode="auto">
          <a:xfrm>
            <a:off x="2882900" y="4005263"/>
            <a:ext cx="3057525" cy="2160587"/>
            <a:chOff x="3027362" y="3096000"/>
            <a:chExt cx="3056805" cy="2160588"/>
          </a:xfrm>
        </p:grpSpPr>
        <p:grpSp>
          <p:nvGrpSpPr>
            <p:cNvPr id="12380" name="Group 3"/>
            <p:cNvGrpSpPr>
              <a:grpSpLocks/>
            </p:cNvGrpSpPr>
            <p:nvPr/>
          </p:nvGrpSpPr>
          <p:grpSpPr bwMode="auto">
            <a:xfrm>
              <a:off x="3171826" y="3238875"/>
              <a:ext cx="280988" cy="280988"/>
              <a:chOff x="1743" y="1572"/>
              <a:chExt cx="177" cy="177"/>
            </a:xfrm>
          </p:grpSpPr>
          <p:sp>
            <p:nvSpPr>
              <p:cNvPr id="12470" name="Oval 4"/>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71" name="Oval 5"/>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72" name="Oval 6"/>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2381" name="Rectangle 7"/>
            <p:cNvSpPr>
              <a:spLocks noChangeArrowheads="1"/>
            </p:cNvSpPr>
            <p:nvPr/>
          </p:nvSpPr>
          <p:spPr bwMode="auto">
            <a:xfrm>
              <a:off x="3027362" y="3096000"/>
              <a:ext cx="3056805" cy="216058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2382" name="Group 8"/>
            <p:cNvGrpSpPr>
              <a:grpSpLocks/>
            </p:cNvGrpSpPr>
            <p:nvPr/>
          </p:nvGrpSpPr>
          <p:grpSpPr bwMode="auto">
            <a:xfrm>
              <a:off x="3676651" y="4751763"/>
              <a:ext cx="280988" cy="280988"/>
              <a:chOff x="1743" y="1572"/>
              <a:chExt cx="177" cy="177"/>
            </a:xfrm>
          </p:grpSpPr>
          <p:sp>
            <p:nvSpPr>
              <p:cNvPr id="12467" name="Oval 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68" name="Oval 1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69" name="Oval 1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83" name="Group 12"/>
            <p:cNvGrpSpPr>
              <a:grpSpLocks/>
            </p:cNvGrpSpPr>
            <p:nvPr/>
          </p:nvGrpSpPr>
          <p:grpSpPr bwMode="auto">
            <a:xfrm>
              <a:off x="5659164" y="4246938"/>
              <a:ext cx="280988" cy="280988"/>
              <a:chOff x="1743" y="1572"/>
              <a:chExt cx="177" cy="177"/>
            </a:xfrm>
          </p:grpSpPr>
          <p:sp>
            <p:nvSpPr>
              <p:cNvPr id="12464" name="Oval 1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65" name="Oval 1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66" name="Oval 1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84" name="Group 16"/>
            <p:cNvGrpSpPr>
              <a:grpSpLocks/>
            </p:cNvGrpSpPr>
            <p:nvPr/>
          </p:nvGrpSpPr>
          <p:grpSpPr bwMode="auto">
            <a:xfrm>
              <a:off x="5659164" y="3743700"/>
              <a:ext cx="280988" cy="280988"/>
              <a:chOff x="1743" y="1572"/>
              <a:chExt cx="177" cy="177"/>
            </a:xfrm>
          </p:grpSpPr>
          <p:sp>
            <p:nvSpPr>
              <p:cNvPr id="12461" name="Oval 1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62" name="Oval 1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63" name="Oval 1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85" name="Group 20"/>
            <p:cNvGrpSpPr>
              <a:grpSpLocks/>
            </p:cNvGrpSpPr>
            <p:nvPr/>
          </p:nvGrpSpPr>
          <p:grpSpPr bwMode="auto">
            <a:xfrm>
              <a:off x="3676651" y="3238875"/>
              <a:ext cx="280988" cy="280988"/>
              <a:chOff x="1743" y="1572"/>
              <a:chExt cx="177" cy="177"/>
            </a:xfrm>
          </p:grpSpPr>
          <p:sp>
            <p:nvSpPr>
              <p:cNvPr id="12458" name="Oval 2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59" name="Oval 2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60" name="Oval 2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86" name="Group 24"/>
            <p:cNvGrpSpPr>
              <a:grpSpLocks/>
            </p:cNvGrpSpPr>
            <p:nvPr/>
          </p:nvGrpSpPr>
          <p:grpSpPr bwMode="auto">
            <a:xfrm>
              <a:off x="4179888" y="3238875"/>
              <a:ext cx="280988" cy="280988"/>
              <a:chOff x="1743" y="1572"/>
              <a:chExt cx="177" cy="177"/>
            </a:xfrm>
          </p:grpSpPr>
          <p:sp>
            <p:nvSpPr>
              <p:cNvPr id="12455" name="Oval 2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56" name="Oval 2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57" name="Oval 2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87" name="Group 28"/>
            <p:cNvGrpSpPr>
              <a:grpSpLocks/>
            </p:cNvGrpSpPr>
            <p:nvPr/>
          </p:nvGrpSpPr>
          <p:grpSpPr bwMode="auto">
            <a:xfrm>
              <a:off x="4684713" y="3238875"/>
              <a:ext cx="280988" cy="280988"/>
              <a:chOff x="1743" y="1572"/>
              <a:chExt cx="177" cy="177"/>
            </a:xfrm>
          </p:grpSpPr>
          <p:sp>
            <p:nvSpPr>
              <p:cNvPr id="12452" name="Oval 2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53" name="Oval 3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54" name="Oval 3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88" name="Group 32"/>
            <p:cNvGrpSpPr>
              <a:grpSpLocks/>
            </p:cNvGrpSpPr>
            <p:nvPr/>
          </p:nvGrpSpPr>
          <p:grpSpPr bwMode="auto">
            <a:xfrm>
              <a:off x="5180582" y="3238669"/>
              <a:ext cx="280988" cy="280988"/>
              <a:chOff x="1743" y="1572"/>
              <a:chExt cx="177" cy="177"/>
            </a:xfrm>
          </p:grpSpPr>
          <p:sp>
            <p:nvSpPr>
              <p:cNvPr id="12449" name="Oval 3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50" name="Oval 3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51" name="Oval 3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89" name="Group 36"/>
            <p:cNvGrpSpPr>
              <a:grpSpLocks/>
            </p:cNvGrpSpPr>
            <p:nvPr/>
          </p:nvGrpSpPr>
          <p:grpSpPr bwMode="auto">
            <a:xfrm>
              <a:off x="5659164" y="3238875"/>
              <a:ext cx="280988" cy="280988"/>
              <a:chOff x="1743" y="1572"/>
              <a:chExt cx="177" cy="177"/>
            </a:xfrm>
          </p:grpSpPr>
          <p:sp>
            <p:nvSpPr>
              <p:cNvPr id="12446" name="Oval 3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47" name="Oval 3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48" name="Oval 3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0" name="Group 40"/>
            <p:cNvGrpSpPr>
              <a:grpSpLocks/>
            </p:cNvGrpSpPr>
            <p:nvPr/>
          </p:nvGrpSpPr>
          <p:grpSpPr bwMode="auto">
            <a:xfrm>
              <a:off x="3171826" y="3743700"/>
              <a:ext cx="280988" cy="280988"/>
              <a:chOff x="1743" y="1572"/>
              <a:chExt cx="177" cy="177"/>
            </a:xfrm>
          </p:grpSpPr>
          <p:sp>
            <p:nvSpPr>
              <p:cNvPr id="12443" name="Oval 4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44" name="Oval 4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45" name="Oval 4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1" name="Group 44"/>
            <p:cNvGrpSpPr>
              <a:grpSpLocks/>
            </p:cNvGrpSpPr>
            <p:nvPr/>
          </p:nvGrpSpPr>
          <p:grpSpPr bwMode="auto">
            <a:xfrm>
              <a:off x="3676651" y="3743700"/>
              <a:ext cx="280988" cy="280988"/>
              <a:chOff x="1743" y="1572"/>
              <a:chExt cx="177" cy="177"/>
            </a:xfrm>
          </p:grpSpPr>
          <p:sp>
            <p:nvSpPr>
              <p:cNvPr id="12440" name="Oval 4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41" name="Oval 4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42" name="Oval 4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2" name="Group 48"/>
            <p:cNvGrpSpPr>
              <a:grpSpLocks/>
            </p:cNvGrpSpPr>
            <p:nvPr/>
          </p:nvGrpSpPr>
          <p:grpSpPr bwMode="auto">
            <a:xfrm>
              <a:off x="4179888" y="3743700"/>
              <a:ext cx="280988" cy="280988"/>
              <a:chOff x="1743" y="1572"/>
              <a:chExt cx="177" cy="177"/>
            </a:xfrm>
          </p:grpSpPr>
          <p:sp>
            <p:nvSpPr>
              <p:cNvPr id="12437" name="Oval 4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38" name="Oval 5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39" name="Oval 5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3" name="Group 52"/>
            <p:cNvGrpSpPr>
              <a:grpSpLocks/>
            </p:cNvGrpSpPr>
            <p:nvPr/>
          </p:nvGrpSpPr>
          <p:grpSpPr bwMode="auto">
            <a:xfrm>
              <a:off x="4684713" y="3743700"/>
              <a:ext cx="280988" cy="280988"/>
              <a:chOff x="1743" y="1572"/>
              <a:chExt cx="177" cy="177"/>
            </a:xfrm>
          </p:grpSpPr>
          <p:sp>
            <p:nvSpPr>
              <p:cNvPr id="12434" name="Oval 5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35" name="Oval 5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36" name="Oval 5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4" name="Group 60"/>
            <p:cNvGrpSpPr>
              <a:grpSpLocks/>
            </p:cNvGrpSpPr>
            <p:nvPr/>
          </p:nvGrpSpPr>
          <p:grpSpPr bwMode="auto">
            <a:xfrm>
              <a:off x="3676651" y="4246938"/>
              <a:ext cx="280988" cy="280988"/>
              <a:chOff x="1743" y="1572"/>
              <a:chExt cx="177" cy="177"/>
            </a:xfrm>
          </p:grpSpPr>
          <p:sp>
            <p:nvSpPr>
              <p:cNvPr id="12431" name="Oval 6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32" name="Oval 6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33" name="Oval 6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5" name="Group 64"/>
            <p:cNvGrpSpPr>
              <a:grpSpLocks/>
            </p:cNvGrpSpPr>
            <p:nvPr/>
          </p:nvGrpSpPr>
          <p:grpSpPr bwMode="auto">
            <a:xfrm>
              <a:off x="3171826" y="4246938"/>
              <a:ext cx="280988" cy="280988"/>
              <a:chOff x="1743" y="1572"/>
              <a:chExt cx="177" cy="177"/>
            </a:xfrm>
          </p:grpSpPr>
          <p:sp>
            <p:nvSpPr>
              <p:cNvPr id="12428" name="Oval 6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29" name="Oval 6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30" name="Oval 6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6" name="Group 68"/>
            <p:cNvGrpSpPr>
              <a:grpSpLocks/>
            </p:cNvGrpSpPr>
            <p:nvPr/>
          </p:nvGrpSpPr>
          <p:grpSpPr bwMode="auto">
            <a:xfrm>
              <a:off x="4179888" y="4246938"/>
              <a:ext cx="280988" cy="280988"/>
              <a:chOff x="1743" y="1572"/>
              <a:chExt cx="177" cy="177"/>
            </a:xfrm>
          </p:grpSpPr>
          <p:sp>
            <p:nvSpPr>
              <p:cNvPr id="12425" name="Oval 6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26" name="Oval 7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27" name="Oval 7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7" name="Group 72"/>
            <p:cNvGrpSpPr>
              <a:grpSpLocks/>
            </p:cNvGrpSpPr>
            <p:nvPr/>
          </p:nvGrpSpPr>
          <p:grpSpPr bwMode="auto">
            <a:xfrm>
              <a:off x="4684713" y="4246938"/>
              <a:ext cx="280988" cy="280988"/>
              <a:chOff x="1743" y="1572"/>
              <a:chExt cx="177" cy="177"/>
            </a:xfrm>
          </p:grpSpPr>
          <p:sp>
            <p:nvSpPr>
              <p:cNvPr id="12422" name="Oval 7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23" name="Oval 7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24" name="Oval 7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8" name="Group 76"/>
            <p:cNvGrpSpPr>
              <a:grpSpLocks/>
            </p:cNvGrpSpPr>
            <p:nvPr/>
          </p:nvGrpSpPr>
          <p:grpSpPr bwMode="auto">
            <a:xfrm>
              <a:off x="5180582" y="4246732"/>
              <a:ext cx="280988" cy="280988"/>
              <a:chOff x="1743" y="1572"/>
              <a:chExt cx="177" cy="177"/>
            </a:xfrm>
          </p:grpSpPr>
          <p:sp>
            <p:nvSpPr>
              <p:cNvPr id="12419" name="Oval 7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20" name="Oval 7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21" name="Oval 7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99" name="Group 80"/>
            <p:cNvGrpSpPr>
              <a:grpSpLocks/>
            </p:cNvGrpSpPr>
            <p:nvPr/>
          </p:nvGrpSpPr>
          <p:grpSpPr bwMode="auto">
            <a:xfrm>
              <a:off x="4179888" y="4751763"/>
              <a:ext cx="280988" cy="280988"/>
              <a:chOff x="1743" y="1572"/>
              <a:chExt cx="177" cy="177"/>
            </a:xfrm>
          </p:grpSpPr>
          <p:sp>
            <p:nvSpPr>
              <p:cNvPr id="12416" name="Oval 81"/>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17" name="Oval 82"/>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18" name="Oval 83"/>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400" name="Group 84"/>
            <p:cNvGrpSpPr>
              <a:grpSpLocks/>
            </p:cNvGrpSpPr>
            <p:nvPr/>
          </p:nvGrpSpPr>
          <p:grpSpPr bwMode="auto">
            <a:xfrm>
              <a:off x="4684713" y="4751763"/>
              <a:ext cx="280988" cy="280988"/>
              <a:chOff x="1743" y="1572"/>
              <a:chExt cx="177" cy="177"/>
            </a:xfrm>
          </p:grpSpPr>
          <p:sp>
            <p:nvSpPr>
              <p:cNvPr id="12413" name="Oval 85"/>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14" name="Oval 86"/>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15" name="Oval 87"/>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401" name="Group 88"/>
            <p:cNvGrpSpPr>
              <a:grpSpLocks/>
            </p:cNvGrpSpPr>
            <p:nvPr/>
          </p:nvGrpSpPr>
          <p:grpSpPr bwMode="auto">
            <a:xfrm>
              <a:off x="5180582" y="4751557"/>
              <a:ext cx="280988" cy="280988"/>
              <a:chOff x="1743" y="1572"/>
              <a:chExt cx="177" cy="177"/>
            </a:xfrm>
          </p:grpSpPr>
          <p:sp>
            <p:nvSpPr>
              <p:cNvPr id="12410" name="Oval 89"/>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11" name="Oval 90"/>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12" name="Oval 91"/>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402" name="Group 92"/>
            <p:cNvGrpSpPr>
              <a:grpSpLocks/>
            </p:cNvGrpSpPr>
            <p:nvPr/>
          </p:nvGrpSpPr>
          <p:grpSpPr bwMode="auto">
            <a:xfrm>
              <a:off x="5652120" y="4751763"/>
              <a:ext cx="280988" cy="280988"/>
              <a:chOff x="1743" y="1572"/>
              <a:chExt cx="177" cy="177"/>
            </a:xfrm>
          </p:grpSpPr>
          <p:sp>
            <p:nvSpPr>
              <p:cNvPr id="12407" name="Oval 93"/>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08" name="Oval 94"/>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09" name="Oval 95"/>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403" name="Group 96"/>
            <p:cNvGrpSpPr>
              <a:grpSpLocks/>
            </p:cNvGrpSpPr>
            <p:nvPr/>
          </p:nvGrpSpPr>
          <p:grpSpPr bwMode="auto">
            <a:xfrm>
              <a:off x="3171826" y="4751763"/>
              <a:ext cx="280988" cy="280988"/>
              <a:chOff x="1743" y="1572"/>
              <a:chExt cx="177" cy="177"/>
            </a:xfrm>
          </p:grpSpPr>
          <p:sp>
            <p:nvSpPr>
              <p:cNvPr id="12404" name="Oval 97"/>
              <p:cNvSpPr>
                <a:spLocks noChangeArrowheads="1"/>
              </p:cNvSpPr>
              <p:nvPr/>
            </p:nvSpPr>
            <p:spPr bwMode="auto">
              <a:xfrm>
                <a:off x="1791" y="1616"/>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05" name="Oval 98"/>
              <p:cNvSpPr>
                <a:spLocks noChangeAspect="1" noChangeArrowheads="1"/>
              </p:cNvSpPr>
              <p:nvPr/>
            </p:nvSpPr>
            <p:spPr bwMode="auto">
              <a:xfrm rot="1662654">
                <a:off x="1743" y="1572"/>
                <a:ext cx="177" cy="177"/>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406" name="Oval 99"/>
              <p:cNvSpPr>
                <a:spLocks noChangeAspect="1" noChangeArrowheads="1"/>
              </p:cNvSpPr>
              <p:nvPr/>
            </p:nvSpPr>
            <p:spPr bwMode="auto">
              <a:xfrm>
                <a:off x="1767" y="1592"/>
                <a:ext cx="136" cy="136"/>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469" name="Group 468"/>
          <p:cNvGrpSpPr>
            <a:grpSpLocks/>
          </p:cNvGrpSpPr>
          <p:nvPr/>
        </p:nvGrpSpPr>
        <p:grpSpPr bwMode="auto">
          <a:xfrm>
            <a:off x="2952750" y="4076700"/>
            <a:ext cx="2914650" cy="1944688"/>
            <a:chOff x="3096000" y="3167794"/>
            <a:chExt cx="2916160" cy="1944893"/>
          </a:xfrm>
        </p:grpSpPr>
        <p:grpSp>
          <p:nvGrpSpPr>
            <p:cNvPr id="12302" name="Group 3"/>
            <p:cNvGrpSpPr>
              <a:grpSpLocks/>
            </p:cNvGrpSpPr>
            <p:nvPr/>
          </p:nvGrpSpPr>
          <p:grpSpPr bwMode="auto">
            <a:xfrm>
              <a:off x="3096000" y="3168000"/>
              <a:ext cx="431684" cy="1944687"/>
              <a:chOff x="2841625" y="3573463"/>
              <a:chExt cx="431800" cy="1944687"/>
            </a:xfrm>
          </p:grpSpPr>
          <p:grpSp>
            <p:nvGrpSpPr>
              <p:cNvPr id="12368" name="Group 126"/>
              <p:cNvGrpSpPr>
                <a:grpSpLocks/>
              </p:cNvGrpSpPr>
              <p:nvPr/>
            </p:nvGrpSpPr>
            <p:grpSpPr bwMode="auto">
              <a:xfrm rot="10800000">
                <a:off x="2841625" y="5086350"/>
                <a:ext cx="431800" cy="431800"/>
                <a:chOff x="2425" y="1384"/>
                <a:chExt cx="272" cy="272"/>
              </a:xfrm>
            </p:grpSpPr>
            <p:sp>
              <p:nvSpPr>
                <p:cNvPr id="12378"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79"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69" name="Group 162"/>
              <p:cNvGrpSpPr>
                <a:grpSpLocks/>
              </p:cNvGrpSpPr>
              <p:nvPr/>
            </p:nvGrpSpPr>
            <p:grpSpPr bwMode="auto">
              <a:xfrm rot="10800000">
                <a:off x="2841625" y="4581525"/>
                <a:ext cx="431800" cy="431800"/>
                <a:chOff x="2425" y="1384"/>
                <a:chExt cx="272" cy="272"/>
              </a:xfrm>
            </p:grpSpPr>
            <p:sp>
              <p:nvSpPr>
                <p:cNvPr id="12376"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77"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70" name="Group 198"/>
              <p:cNvGrpSpPr>
                <a:grpSpLocks/>
              </p:cNvGrpSpPr>
              <p:nvPr/>
            </p:nvGrpSpPr>
            <p:grpSpPr bwMode="auto">
              <a:xfrm rot="10800000">
                <a:off x="2841625" y="4078288"/>
                <a:ext cx="431800" cy="431800"/>
                <a:chOff x="2425" y="1384"/>
                <a:chExt cx="272" cy="272"/>
              </a:xfrm>
            </p:grpSpPr>
            <p:sp>
              <p:nvSpPr>
                <p:cNvPr id="12374"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75"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71" name="Group 234"/>
              <p:cNvGrpSpPr>
                <a:grpSpLocks/>
              </p:cNvGrpSpPr>
              <p:nvPr/>
            </p:nvGrpSpPr>
            <p:grpSpPr bwMode="auto">
              <a:xfrm rot="10800000">
                <a:off x="2841625" y="3573463"/>
                <a:ext cx="431800" cy="431800"/>
                <a:chOff x="2425" y="1384"/>
                <a:chExt cx="272" cy="272"/>
              </a:xfrm>
            </p:grpSpPr>
            <p:sp>
              <p:nvSpPr>
                <p:cNvPr id="12372"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73"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2303" name="Group 3"/>
            <p:cNvGrpSpPr>
              <a:grpSpLocks/>
            </p:cNvGrpSpPr>
            <p:nvPr/>
          </p:nvGrpSpPr>
          <p:grpSpPr bwMode="auto">
            <a:xfrm>
              <a:off x="3600000" y="3168000"/>
              <a:ext cx="431684" cy="1944687"/>
              <a:chOff x="2841625" y="3573463"/>
              <a:chExt cx="431800" cy="1944687"/>
            </a:xfrm>
          </p:grpSpPr>
          <p:grpSp>
            <p:nvGrpSpPr>
              <p:cNvPr id="12356" name="Group 126"/>
              <p:cNvGrpSpPr>
                <a:grpSpLocks/>
              </p:cNvGrpSpPr>
              <p:nvPr/>
            </p:nvGrpSpPr>
            <p:grpSpPr bwMode="auto">
              <a:xfrm rot="10800000">
                <a:off x="2841625" y="5086350"/>
                <a:ext cx="431800" cy="431800"/>
                <a:chOff x="2425" y="1384"/>
                <a:chExt cx="272" cy="272"/>
              </a:xfrm>
            </p:grpSpPr>
            <p:sp>
              <p:nvSpPr>
                <p:cNvPr id="12366"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67"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57" name="Group 162"/>
              <p:cNvGrpSpPr>
                <a:grpSpLocks/>
              </p:cNvGrpSpPr>
              <p:nvPr/>
            </p:nvGrpSpPr>
            <p:grpSpPr bwMode="auto">
              <a:xfrm rot="10800000">
                <a:off x="2841625" y="4581525"/>
                <a:ext cx="431800" cy="431800"/>
                <a:chOff x="2425" y="1384"/>
                <a:chExt cx="272" cy="272"/>
              </a:xfrm>
            </p:grpSpPr>
            <p:sp>
              <p:nvSpPr>
                <p:cNvPr id="12364"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65"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58" name="Group 198"/>
              <p:cNvGrpSpPr>
                <a:grpSpLocks/>
              </p:cNvGrpSpPr>
              <p:nvPr/>
            </p:nvGrpSpPr>
            <p:grpSpPr bwMode="auto">
              <a:xfrm rot="10800000">
                <a:off x="2841625" y="4078288"/>
                <a:ext cx="431800" cy="431800"/>
                <a:chOff x="2425" y="1384"/>
                <a:chExt cx="272" cy="272"/>
              </a:xfrm>
            </p:grpSpPr>
            <p:sp>
              <p:nvSpPr>
                <p:cNvPr id="12362"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63"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59" name="Group 234"/>
              <p:cNvGrpSpPr>
                <a:grpSpLocks/>
              </p:cNvGrpSpPr>
              <p:nvPr/>
            </p:nvGrpSpPr>
            <p:grpSpPr bwMode="auto">
              <a:xfrm rot="10800000">
                <a:off x="2841625" y="3573463"/>
                <a:ext cx="431800" cy="431800"/>
                <a:chOff x="2425" y="1384"/>
                <a:chExt cx="272" cy="272"/>
              </a:xfrm>
            </p:grpSpPr>
            <p:sp>
              <p:nvSpPr>
                <p:cNvPr id="12360"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61"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2304" name="Group 3"/>
            <p:cNvGrpSpPr>
              <a:grpSpLocks/>
            </p:cNvGrpSpPr>
            <p:nvPr/>
          </p:nvGrpSpPr>
          <p:grpSpPr bwMode="auto">
            <a:xfrm>
              <a:off x="4104000" y="3168000"/>
              <a:ext cx="431684" cy="1944687"/>
              <a:chOff x="2841625" y="3573463"/>
              <a:chExt cx="431800" cy="1944687"/>
            </a:xfrm>
          </p:grpSpPr>
          <p:grpSp>
            <p:nvGrpSpPr>
              <p:cNvPr id="12344" name="Group 126"/>
              <p:cNvGrpSpPr>
                <a:grpSpLocks/>
              </p:cNvGrpSpPr>
              <p:nvPr/>
            </p:nvGrpSpPr>
            <p:grpSpPr bwMode="auto">
              <a:xfrm rot="10800000">
                <a:off x="2841625" y="5086350"/>
                <a:ext cx="431800" cy="431800"/>
                <a:chOff x="2425" y="1384"/>
                <a:chExt cx="272" cy="272"/>
              </a:xfrm>
            </p:grpSpPr>
            <p:sp>
              <p:nvSpPr>
                <p:cNvPr id="12354"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55"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45" name="Group 162"/>
              <p:cNvGrpSpPr>
                <a:grpSpLocks/>
              </p:cNvGrpSpPr>
              <p:nvPr/>
            </p:nvGrpSpPr>
            <p:grpSpPr bwMode="auto">
              <a:xfrm rot="10800000">
                <a:off x="2841625" y="4581525"/>
                <a:ext cx="431800" cy="431800"/>
                <a:chOff x="2425" y="1384"/>
                <a:chExt cx="272" cy="272"/>
              </a:xfrm>
            </p:grpSpPr>
            <p:sp>
              <p:nvSpPr>
                <p:cNvPr id="12352"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53"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46" name="Group 198"/>
              <p:cNvGrpSpPr>
                <a:grpSpLocks/>
              </p:cNvGrpSpPr>
              <p:nvPr/>
            </p:nvGrpSpPr>
            <p:grpSpPr bwMode="auto">
              <a:xfrm rot="10800000">
                <a:off x="2841625" y="4078288"/>
                <a:ext cx="431800" cy="431800"/>
                <a:chOff x="2425" y="1384"/>
                <a:chExt cx="272" cy="272"/>
              </a:xfrm>
            </p:grpSpPr>
            <p:sp>
              <p:nvSpPr>
                <p:cNvPr id="12350"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51"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47" name="Group 234"/>
              <p:cNvGrpSpPr>
                <a:grpSpLocks/>
              </p:cNvGrpSpPr>
              <p:nvPr/>
            </p:nvGrpSpPr>
            <p:grpSpPr bwMode="auto">
              <a:xfrm rot="10800000">
                <a:off x="2841625" y="3573463"/>
                <a:ext cx="431800" cy="431800"/>
                <a:chOff x="2425" y="1384"/>
                <a:chExt cx="272" cy="272"/>
              </a:xfrm>
            </p:grpSpPr>
            <p:sp>
              <p:nvSpPr>
                <p:cNvPr id="12348"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49"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2305" name="Group 3"/>
            <p:cNvGrpSpPr>
              <a:grpSpLocks/>
            </p:cNvGrpSpPr>
            <p:nvPr/>
          </p:nvGrpSpPr>
          <p:grpSpPr bwMode="auto">
            <a:xfrm>
              <a:off x="4608000" y="3168000"/>
              <a:ext cx="431684" cy="1944687"/>
              <a:chOff x="2841625" y="3573463"/>
              <a:chExt cx="431800" cy="1944687"/>
            </a:xfrm>
          </p:grpSpPr>
          <p:grpSp>
            <p:nvGrpSpPr>
              <p:cNvPr id="12332" name="Group 126"/>
              <p:cNvGrpSpPr>
                <a:grpSpLocks/>
              </p:cNvGrpSpPr>
              <p:nvPr/>
            </p:nvGrpSpPr>
            <p:grpSpPr bwMode="auto">
              <a:xfrm rot="10800000">
                <a:off x="2841625" y="5086350"/>
                <a:ext cx="431800" cy="431800"/>
                <a:chOff x="2425" y="1384"/>
                <a:chExt cx="272" cy="272"/>
              </a:xfrm>
            </p:grpSpPr>
            <p:sp>
              <p:nvSpPr>
                <p:cNvPr id="12342"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43"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33" name="Group 162"/>
              <p:cNvGrpSpPr>
                <a:grpSpLocks/>
              </p:cNvGrpSpPr>
              <p:nvPr/>
            </p:nvGrpSpPr>
            <p:grpSpPr bwMode="auto">
              <a:xfrm rot="10800000">
                <a:off x="2841625" y="4581525"/>
                <a:ext cx="431800" cy="431800"/>
                <a:chOff x="2425" y="1384"/>
                <a:chExt cx="272" cy="272"/>
              </a:xfrm>
            </p:grpSpPr>
            <p:sp>
              <p:nvSpPr>
                <p:cNvPr id="12340"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41"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34" name="Group 198"/>
              <p:cNvGrpSpPr>
                <a:grpSpLocks/>
              </p:cNvGrpSpPr>
              <p:nvPr/>
            </p:nvGrpSpPr>
            <p:grpSpPr bwMode="auto">
              <a:xfrm rot="10800000">
                <a:off x="2841625" y="4078288"/>
                <a:ext cx="431800" cy="431800"/>
                <a:chOff x="2425" y="1384"/>
                <a:chExt cx="272" cy="272"/>
              </a:xfrm>
            </p:grpSpPr>
            <p:sp>
              <p:nvSpPr>
                <p:cNvPr id="12338"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39"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35" name="Group 234"/>
              <p:cNvGrpSpPr>
                <a:grpSpLocks/>
              </p:cNvGrpSpPr>
              <p:nvPr/>
            </p:nvGrpSpPr>
            <p:grpSpPr bwMode="auto">
              <a:xfrm rot="10800000">
                <a:off x="2841625" y="3573463"/>
                <a:ext cx="431800" cy="431800"/>
                <a:chOff x="2425" y="1384"/>
                <a:chExt cx="272" cy="272"/>
              </a:xfrm>
            </p:grpSpPr>
            <p:sp>
              <p:nvSpPr>
                <p:cNvPr id="12336"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37"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2306" name="Group 3"/>
            <p:cNvGrpSpPr>
              <a:grpSpLocks/>
            </p:cNvGrpSpPr>
            <p:nvPr/>
          </p:nvGrpSpPr>
          <p:grpSpPr bwMode="auto">
            <a:xfrm>
              <a:off x="5101702" y="3167794"/>
              <a:ext cx="431684" cy="1944687"/>
              <a:chOff x="2841625" y="3573463"/>
              <a:chExt cx="431800" cy="1944687"/>
            </a:xfrm>
          </p:grpSpPr>
          <p:grpSp>
            <p:nvGrpSpPr>
              <p:cNvPr id="12320" name="Group 126"/>
              <p:cNvGrpSpPr>
                <a:grpSpLocks/>
              </p:cNvGrpSpPr>
              <p:nvPr/>
            </p:nvGrpSpPr>
            <p:grpSpPr bwMode="auto">
              <a:xfrm rot="10800000">
                <a:off x="2841625" y="5086350"/>
                <a:ext cx="431800" cy="431800"/>
                <a:chOff x="2425" y="1384"/>
                <a:chExt cx="272" cy="272"/>
              </a:xfrm>
            </p:grpSpPr>
            <p:sp>
              <p:nvSpPr>
                <p:cNvPr id="12330"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31"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21" name="Group 162"/>
              <p:cNvGrpSpPr>
                <a:grpSpLocks/>
              </p:cNvGrpSpPr>
              <p:nvPr/>
            </p:nvGrpSpPr>
            <p:grpSpPr bwMode="auto">
              <a:xfrm rot="10800000">
                <a:off x="2841625" y="4581525"/>
                <a:ext cx="431800" cy="431800"/>
                <a:chOff x="2425" y="1384"/>
                <a:chExt cx="272" cy="272"/>
              </a:xfrm>
            </p:grpSpPr>
            <p:sp>
              <p:nvSpPr>
                <p:cNvPr id="12328"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29"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22" name="Group 198"/>
              <p:cNvGrpSpPr>
                <a:grpSpLocks/>
              </p:cNvGrpSpPr>
              <p:nvPr/>
            </p:nvGrpSpPr>
            <p:grpSpPr bwMode="auto">
              <a:xfrm rot="10800000">
                <a:off x="2841625" y="4078288"/>
                <a:ext cx="431800" cy="431800"/>
                <a:chOff x="2425" y="1384"/>
                <a:chExt cx="272" cy="272"/>
              </a:xfrm>
            </p:grpSpPr>
            <p:sp>
              <p:nvSpPr>
                <p:cNvPr id="12326"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27"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23" name="Group 234"/>
              <p:cNvGrpSpPr>
                <a:grpSpLocks/>
              </p:cNvGrpSpPr>
              <p:nvPr/>
            </p:nvGrpSpPr>
            <p:grpSpPr bwMode="auto">
              <a:xfrm rot="10800000">
                <a:off x="2841625" y="3573463"/>
                <a:ext cx="431800" cy="431800"/>
                <a:chOff x="2425" y="1384"/>
                <a:chExt cx="272" cy="272"/>
              </a:xfrm>
            </p:grpSpPr>
            <p:sp>
              <p:nvSpPr>
                <p:cNvPr id="12324"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25"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nvGrpSpPr>
            <p:cNvPr id="12307" name="Group 3"/>
            <p:cNvGrpSpPr>
              <a:grpSpLocks/>
            </p:cNvGrpSpPr>
            <p:nvPr/>
          </p:nvGrpSpPr>
          <p:grpSpPr bwMode="auto">
            <a:xfrm>
              <a:off x="5580476" y="3168000"/>
              <a:ext cx="431684" cy="1944687"/>
              <a:chOff x="2841625" y="3573463"/>
              <a:chExt cx="431800" cy="1944687"/>
            </a:xfrm>
          </p:grpSpPr>
          <p:grpSp>
            <p:nvGrpSpPr>
              <p:cNvPr id="12308" name="Group 126"/>
              <p:cNvGrpSpPr>
                <a:grpSpLocks/>
              </p:cNvGrpSpPr>
              <p:nvPr/>
            </p:nvGrpSpPr>
            <p:grpSpPr bwMode="auto">
              <a:xfrm rot="10800000">
                <a:off x="2841625" y="5086350"/>
                <a:ext cx="431800" cy="431800"/>
                <a:chOff x="2425" y="1384"/>
                <a:chExt cx="272" cy="272"/>
              </a:xfrm>
            </p:grpSpPr>
            <p:sp>
              <p:nvSpPr>
                <p:cNvPr id="12318" name="Oval 127"/>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19" name="Oval 128"/>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09" name="Group 162"/>
              <p:cNvGrpSpPr>
                <a:grpSpLocks/>
              </p:cNvGrpSpPr>
              <p:nvPr/>
            </p:nvGrpSpPr>
            <p:grpSpPr bwMode="auto">
              <a:xfrm rot="10800000">
                <a:off x="2841625" y="4581525"/>
                <a:ext cx="431800" cy="431800"/>
                <a:chOff x="2425" y="1384"/>
                <a:chExt cx="272" cy="272"/>
              </a:xfrm>
            </p:grpSpPr>
            <p:sp>
              <p:nvSpPr>
                <p:cNvPr id="12316" name="Oval 163"/>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17" name="Oval 164"/>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10" name="Group 198"/>
              <p:cNvGrpSpPr>
                <a:grpSpLocks/>
              </p:cNvGrpSpPr>
              <p:nvPr/>
            </p:nvGrpSpPr>
            <p:grpSpPr bwMode="auto">
              <a:xfrm rot="10800000">
                <a:off x="2841625" y="4078288"/>
                <a:ext cx="431800" cy="431800"/>
                <a:chOff x="2425" y="1384"/>
                <a:chExt cx="272" cy="272"/>
              </a:xfrm>
            </p:grpSpPr>
            <p:sp>
              <p:nvSpPr>
                <p:cNvPr id="12314" name="Oval 199"/>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15" name="Oval 200"/>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nvGrpSpPr>
              <p:cNvPr id="12311" name="Group 234"/>
              <p:cNvGrpSpPr>
                <a:grpSpLocks/>
              </p:cNvGrpSpPr>
              <p:nvPr/>
            </p:nvGrpSpPr>
            <p:grpSpPr bwMode="auto">
              <a:xfrm rot="10800000">
                <a:off x="2841625" y="3573463"/>
                <a:ext cx="431800" cy="431800"/>
                <a:chOff x="2425" y="1384"/>
                <a:chExt cx="272" cy="272"/>
              </a:xfrm>
            </p:grpSpPr>
            <p:sp>
              <p:nvSpPr>
                <p:cNvPr id="12312" name="Oval 235"/>
                <p:cNvSpPr>
                  <a:spLocks noChangeArrowheads="1"/>
                </p:cNvSpPr>
                <p:nvPr/>
              </p:nvSpPr>
              <p:spPr bwMode="auto">
                <a:xfrm rot="634081">
                  <a:off x="2425" y="1384"/>
                  <a:ext cx="272" cy="272"/>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13" name="Oval 236"/>
                <p:cNvSpPr>
                  <a:spLocks noChangeAspect="1" noChangeArrowheads="1"/>
                </p:cNvSpPr>
                <p:nvPr/>
              </p:nvSpPr>
              <p:spPr bwMode="auto">
                <a:xfrm rot="2593477">
                  <a:off x="2450" y="1415"/>
                  <a:ext cx="218" cy="218"/>
                </a:xfrm>
                <a:prstGeom prst="ellipse">
                  <a:avLst/>
                </a:prstGeom>
                <a:noFill/>
                <a:ln w="254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pSp>
      </p:grpSp>
      <p:sp>
        <p:nvSpPr>
          <p:cNvPr id="548" name="AutoShape 248"/>
          <p:cNvSpPr>
            <a:spLocks noChangeArrowheads="1"/>
          </p:cNvSpPr>
          <p:nvPr/>
        </p:nvSpPr>
        <p:spPr bwMode="auto">
          <a:xfrm>
            <a:off x="528638" y="4873625"/>
            <a:ext cx="1657350" cy="1223963"/>
          </a:xfrm>
          <a:prstGeom prst="rightArrow">
            <a:avLst>
              <a:gd name="adj1" fmla="val 50000"/>
              <a:gd name="adj2" fmla="val 3091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880081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596"/>
                                        </p:tgtEl>
                                        <p:attrNameLst>
                                          <p:attrName>style.visibility</p:attrName>
                                        </p:attrNameLst>
                                      </p:cBhvr>
                                      <p:to>
                                        <p:strVal val="visible"/>
                                      </p:to>
                                    </p:set>
                                    <p:animEffect transition="in" filter="dissolve">
                                      <p:cBhvr>
                                        <p:cTn id="15" dur="500"/>
                                        <p:tgtEl>
                                          <p:spTgt spid="145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48"/>
                                        </p:tgtEl>
                                        <p:attrNameLst>
                                          <p:attrName>style.visibility</p:attrName>
                                        </p:attrNameLst>
                                      </p:cBhvr>
                                      <p:to>
                                        <p:strVal val="visible"/>
                                      </p:to>
                                    </p:set>
                                    <p:animEffect transition="in" filter="dissolve">
                                      <p:cBhvr>
                                        <p:cTn id="20" dur="500"/>
                                        <p:tgtEl>
                                          <p:spTgt spid="548"/>
                                        </p:tgtEl>
                                      </p:cBhvr>
                                    </p:animEffect>
                                  </p:childTnLst>
                                </p:cTn>
                              </p:par>
                            </p:childTnLst>
                          </p:cTn>
                        </p:par>
                        <p:par>
                          <p:cTn id="21" fill="hold" nodeType="afterGroup">
                            <p:stCondLst>
                              <p:cond delay="500"/>
                            </p:stCondLst>
                            <p:childTnLst>
                              <p:par>
                                <p:cTn id="22" presetID="63" presetClass="path" presetSubtype="0" accel="50000" decel="50000" fill="hold" grpId="1" nodeType="afterEffect">
                                  <p:stCondLst>
                                    <p:cond delay="0"/>
                                  </p:stCondLst>
                                  <p:childTnLst>
                                    <p:animMotion origin="layout" path="M 2.5E-6 1.48148E-6 L 0.30121 -0.00579 " pathEditMode="relative" rAng="0" ptsTypes="AA">
                                      <p:cBhvr>
                                        <p:cTn id="23" dur="2000" fill="hold"/>
                                        <p:tgtEl>
                                          <p:spTgt spid="548"/>
                                        </p:tgtEl>
                                        <p:attrNameLst>
                                          <p:attrName>ppt_x</p:attrName>
                                          <p:attrName>ppt_y</p:attrName>
                                        </p:attrNameLst>
                                      </p:cBhvr>
                                      <p:rCtr x="15052" y="-301"/>
                                    </p:animMotion>
                                  </p:childTnLst>
                                </p:cTn>
                              </p:par>
                            </p:childTnLst>
                          </p:cTn>
                        </p:par>
                        <p:par>
                          <p:cTn id="24" fill="hold" nodeType="afterGroup">
                            <p:stCondLst>
                              <p:cond delay="2500"/>
                            </p:stCondLst>
                            <p:childTnLst>
                              <p:par>
                                <p:cTn id="25" presetID="9" presetClass="exit" presetSubtype="0" fill="hold" grpId="2" nodeType="afterEffect">
                                  <p:stCondLst>
                                    <p:cond delay="0"/>
                                  </p:stCondLst>
                                  <p:childTnLst>
                                    <p:animEffect transition="out" filter="dissolve">
                                      <p:cBhvr>
                                        <p:cTn id="26" dur="500"/>
                                        <p:tgtEl>
                                          <p:spTgt spid="548"/>
                                        </p:tgtEl>
                                      </p:cBhvr>
                                    </p:animEffect>
                                    <p:set>
                                      <p:cBhvr>
                                        <p:cTn id="27" dur="1" fill="hold">
                                          <p:stCondLst>
                                            <p:cond delay="499"/>
                                          </p:stCondLst>
                                        </p:cTn>
                                        <p:tgtEl>
                                          <p:spTgt spid="548"/>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69"/>
                                        </p:tgtEl>
                                        <p:attrNameLst>
                                          <p:attrName>style.visibility</p:attrName>
                                        </p:attrNameLst>
                                      </p:cBhvr>
                                      <p:to>
                                        <p:strVal val="visible"/>
                                      </p:to>
                                    </p:set>
                                    <p:animEffect transition="in" filter="fade">
                                      <p:cBhvr>
                                        <p:cTn id="30" dur="500"/>
                                        <p:tgtEl>
                                          <p:spTgt spid="469"/>
                                        </p:tgtEl>
                                      </p:cBhvr>
                                    </p:animEffect>
                                  </p:childTnLst>
                                </p:cTn>
                              </p:par>
                            </p:childTnLst>
                          </p:cTn>
                        </p:par>
                        <p:par>
                          <p:cTn id="31" fill="hold" nodeType="afterGroup">
                            <p:stCondLst>
                              <p:cond delay="3000"/>
                            </p:stCondLst>
                            <p:childTnLst>
                              <p:par>
                                <p:cTn id="32" presetID="1" presetClass="entr" presetSubtype="0" fill="hold" nodeType="afterEffect">
                                  <p:stCondLst>
                                    <p:cond delay="0"/>
                                  </p:stCondLst>
                                  <p:childTnLst>
                                    <p:set>
                                      <p:cBhvr>
                                        <p:cTn id="33" dur="1" fill="hold">
                                          <p:stCondLst>
                                            <p:cond delay="0"/>
                                          </p:stCondLst>
                                        </p:cTn>
                                        <p:tgtEl>
                                          <p:spTgt spid="12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4596" grpId="0" animBg="1"/>
      <p:bldP spid="548" grpId="0" animBg="1"/>
      <p:bldP spid="548" grpId="1" animBg="1"/>
      <p:bldP spid="548" grpId="2"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GB"/>
              <a:t>What is specific heat capacity?</a:t>
            </a:r>
          </a:p>
        </p:txBody>
      </p:sp>
      <p:sp>
        <p:nvSpPr>
          <p:cNvPr id="14339" name="Text Box 3"/>
          <p:cNvSpPr txBox="1">
            <a:spLocks noChangeArrowheads="1"/>
          </p:cNvSpPr>
          <p:nvPr/>
        </p:nvSpPr>
        <p:spPr bwMode="auto">
          <a:xfrm>
            <a:off x="341313" y="784225"/>
            <a:ext cx="83772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50000"/>
              </a:spcBef>
              <a:spcAft>
                <a:spcPct val="0"/>
              </a:spcAft>
            </a:pPr>
            <a:r>
              <a:rPr lang="en-GB"/>
              <a:t>The </a:t>
            </a:r>
            <a:r>
              <a:rPr lang="en-GB" b="1">
                <a:solidFill>
                  <a:srgbClr val="286DA6"/>
                </a:solidFill>
              </a:rPr>
              <a:t>specific heat capacity</a:t>
            </a:r>
            <a:r>
              <a:rPr lang="en-GB"/>
              <a:t> of a material is the amount of energy required to raise 1</a:t>
            </a:r>
            <a:r>
              <a:rPr lang="en-GB" sz="1000"/>
              <a:t> </a:t>
            </a:r>
            <a:r>
              <a:rPr lang="en-GB"/>
              <a:t>kg of the material by 1</a:t>
            </a:r>
            <a:r>
              <a:rPr lang="en-GB" sz="1000"/>
              <a:t> </a:t>
            </a:r>
            <a:r>
              <a:rPr lang="en-US">
                <a:cs typeface="Arial" charset="0"/>
              </a:rPr>
              <a:t>°C.</a:t>
            </a:r>
          </a:p>
        </p:txBody>
      </p:sp>
      <p:sp>
        <p:nvSpPr>
          <p:cNvPr id="215048" name="Text Box 8"/>
          <p:cNvSpPr txBox="1">
            <a:spLocks noChangeArrowheads="1"/>
          </p:cNvSpPr>
          <p:nvPr/>
        </p:nvSpPr>
        <p:spPr bwMode="auto">
          <a:xfrm>
            <a:off x="1067988" y="4119683"/>
            <a:ext cx="6932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50000"/>
              </a:spcBef>
              <a:spcAft>
                <a:spcPct val="0"/>
              </a:spcAft>
              <a:buClr>
                <a:srgbClr val="286DA6"/>
              </a:buClr>
              <a:buFont typeface="Wingdings" pitchFamily="2" charset="2"/>
              <a:buChar char="l"/>
            </a:pPr>
            <a:r>
              <a:rPr lang="en-GB" dirty="0">
                <a:solidFill>
                  <a:srgbClr val="000066"/>
                </a:solidFill>
              </a:rPr>
              <a:t>Energy is measured in joules (J).</a:t>
            </a:r>
          </a:p>
        </p:txBody>
      </p:sp>
      <p:sp>
        <p:nvSpPr>
          <p:cNvPr id="215052" name="Rectangle 12"/>
          <p:cNvSpPr>
            <a:spLocks noChangeArrowheads="1"/>
          </p:cNvSpPr>
          <p:nvPr/>
        </p:nvSpPr>
        <p:spPr bwMode="auto">
          <a:xfrm>
            <a:off x="341313" y="1697038"/>
            <a:ext cx="848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010066"/>
                </a:solidFill>
              </a:rPr>
              <a:t>It can be used to work out how much energy is needed to raise the temperature of a material by a certain amount:</a:t>
            </a:r>
          </a:p>
        </p:txBody>
      </p:sp>
      <p:grpSp>
        <p:nvGrpSpPr>
          <p:cNvPr id="14348" name="Group 18"/>
          <p:cNvGrpSpPr>
            <a:grpSpLocks/>
          </p:cNvGrpSpPr>
          <p:nvPr/>
        </p:nvGrpSpPr>
        <p:grpSpPr bwMode="auto">
          <a:xfrm>
            <a:off x="44451" y="2417763"/>
            <a:ext cx="8629649" cy="1701920"/>
            <a:chOff x="158" y="1546"/>
            <a:chExt cx="5436" cy="872"/>
          </a:xfrm>
        </p:grpSpPr>
        <p:sp>
          <p:nvSpPr>
            <p:cNvPr id="14349" name="Text Box 7"/>
            <p:cNvSpPr txBox="1">
              <a:spLocks noChangeArrowheads="1"/>
            </p:cNvSpPr>
            <p:nvPr/>
          </p:nvSpPr>
          <p:spPr bwMode="auto">
            <a:xfrm>
              <a:off x="158" y="1546"/>
              <a:ext cx="1673" cy="87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0" fontAlgn="base" hangingPunct="0">
                <a:spcBef>
                  <a:spcPct val="0"/>
                </a:spcBef>
                <a:spcAft>
                  <a:spcPct val="0"/>
                </a:spcAft>
              </a:pPr>
              <a:r>
                <a:rPr lang="en-US" sz="2800" b="1" dirty="0" smtClean="0">
                  <a:solidFill>
                    <a:srgbClr val="000066"/>
                  </a:solidFill>
                </a:rPr>
                <a:t>Change in thermal energy</a:t>
              </a:r>
              <a:endParaRPr lang="en-US" sz="2800" b="1" dirty="0">
                <a:solidFill>
                  <a:srgbClr val="000066"/>
                </a:solidFill>
              </a:endParaRPr>
            </a:p>
          </p:txBody>
        </p:sp>
        <p:sp>
          <p:nvSpPr>
            <p:cNvPr id="14350" name="Text Box 9"/>
            <p:cNvSpPr txBox="1">
              <a:spLocks noChangeArrowheads="1"/>
            </p:cNvSpPr>
            <p:nvPr/>
          </p:nvSpPr>
          <p:spPr bwMode="auto">
            <a:xfrm>
              <a:off x="2467" y="1819"/>
              <a:ext cx="1476"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lnSpc>
                  <a:spcPct val="80000"/>
                </a:lnSpc>
                <a:spcBef>
                  <a:spcPct val="0"/>
                </a:spcBef>
                <a:spcAft>
                  <a:spcPct val="0"/>
                </a:spcAft>
              </a:pPr>
              <a:r>
                <a:rPr lang="en-GB" sz="2800" b="1" dirty="0">
                  <a:solidFill>
                    <a:srgbClr val="000066"/>
                  </a:solidFill>
                </a:rPr>
                <a:t>specific heat</a:t>
              </a:r>
            </a:p>
            <a:p>
              <a:pPr algn="ctr" eaLnBrk="0" fontAlgn="base" hangingPunct="0">
                <a:lnSpc>
                  <a:spcPct val="80000"/>
                </a:lnSpc>
                <a:spcBef>
                  <a:spcPct val="0"/>
                </a:spcBef>
                <a:spcAft>
                  <a:spcPct val="0"/>
                </a:spcAft>
              </a:pPr>
              <a:r>
                <a:rPr lang="en-GB" sz="2800" b="1" dirty="0">
                  <a:solidFill>
                    <a:srgbClr val="000066"/>
                  </a:solidFill>
                </a:rPr>
                <a:t>capacity</a:t>
              </a:r>
            </a:p>
          </p:txBody>
        </p:sp>
        <p:sp>
          <p:nvSpPr>
            <p:cNvPr id="14351" name="Text Box 10"/>
            <p:cNvSpPr txBox="1">
              <a:spLocks noChangeArrowheads="1"/>
            </p:cNvSpPr>
            <p:nvPr/>
          </p:nvSpPr>
          <p:spPr bwMode="auto">
            <a:xfrm>
              <a:off x="4181" y="1819"/>
              <a:ext cx="1413"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charset="0"/>
                </a:defRPr>
              </a:lvl1pPr>
              <a:lvl2pPr marL="742950" indent="-285750">
                <a:defRPr sz="2400">
                  <a:solidFill>
                    <a:srgbClr val="010066"/>
                  </a:solidFill>
                  <a:latin typeface="Arial" charset="0"/>
                </a:defRPr>
              </a:lvl2pPr>
              <a:lvl3pPr marL="1143000" indent="-228600">
                <a:defRPr sz="2400">
                  <a:solidFill>
                    <a:srgbClr val="010066"/>
                  </a:solidFill>
                  <a:latin typeface="Arial" charset="0"/>
                </a:defRPr>
              </a:lvl3pPr>
              <a:lvl4pPr marL="1600200" indent="-228600">
                <a:defRPr sz="2400">
                  <a:solidFill>
                    <a:srgbClr val="010066"/>
                  </a:solidFill>
                  <a:latin typeface="Arial" charset="0"/>
                </a:defRPr>
              </a:lvl4pPr>
              <a:lvl5pPr marL="2057400" indent="-22860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0" fontAlgn="base" hangingPunct="0">
                <a:lnSpc>
                  <a:spcPct val="80000"/>
                </a:lnSpc>
                <a:spcBef>
                  <a:spcPct val="0"/>
                </a:spcBef>
                <a:spcAft>
                  <a:spcPct val="0"/>
                </a:spcAft>
              </a:pPr>
              <a:r>
                <a:rPr lang="en-GB" sz="2800" b="1">
                  <a:solidFill>
                    <a:srgbClr val="000066"/>
                  </a:solidFill>
                </a:rPr>
                <a:t>temperature</a:t>
              </a:r>
            </a:p>
            <a:p>
              <a:pPr algn="ctr" eaLnBrk="0" fontAlgn="base" hangingPunct="0">
                <a:lnSpc>
                  <a:spcPct val="80000"/>
                </a:lnSpc>
                <a:spcBef>
                  <a:spcPct val="0"/>
                </a:spcBef>
                <a:spcAft>
                  <a:spcPct val="0"/>
                </a:spcAft>
              </a:pPr>
              <a:r>
                <a:rPr lang="en-GB" sz="2800" b="1">
                  <a:solidFill>
                    <a:srgbClr val="000066"/>
                  </a:solidFill>
                </a:rPr>
                <a:t>change</a:t>
              </a:r>
            </a:p>
          </p:txBody>
        </p:sp>
        <p:sp>
          <p:nvSpPr>
            <p:cNvPr id="14352" name="Rectangle 13"/>
            <p:cNvSpPr>
              <a:spLocks noChangeArrowheads="1"/>
            </p:cNvSpPr>
            <p:nvPr/>
          </p:nvSpPr>
          <p:spPr bwMode="auto">
            <a:xfrm>
              <a:off x="1292" y="1900"/>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000066"/>
                  </a:solidFill>
                </a:rPr>
                <a:t>=</a:t>
              </a:r>
              <a:endParaRPr lang="en-GB" sz="2800" b="1">
                <a:solidFill>
                  <a:srgbClr val="000066"/>
                </a:solidFill>
              </a:endParaRPr>
            </a:p>
          </p:txBody>
        </p:sp>
        <p:sp>
          <p:nvSpPr>
            <p:cNvPr id="14353" name="Rectangle 14"/>
            <p:cNvSpPr>
              <a:spLocks noChangeArrowheads="1"/>
            </p:cNvSpPr>
            <p:nvPr/>
          </p:nvSpPr>
          <p:spPr bwMode="auto">
            <a:xfrm>
              <a:off x="1538" y="1900"/>
              <a:ext cx="6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000066"/>
                  </a:solidFill>
                </a:rPr>
                <a:t>mass</a:t>
              </a:r>
              <a:endParaRPr lang="en-GB" sz="2800" b="1">
                <a:solidFill>
                  <a:srgbClr val="000066"/>
                </a:solidFill>
              </a:endParaRPr>
            </a:p>
          </p:txBody>
        </p:sp>
        <p:sp>
          <p:nvSpPr>
            <p:cNvPr id="14354" name="Rectangle 15"/>
            <p:cNvSpPr>
              <a:spLocks noChangeArrowheads="1"/>
            </p:cNvSpPr>
            <p:nvPr/>
          </p:nvSpPr>
          <p:spPr bwMode="auto">
            <a:xfrm>
              <a:off x="2227" y="1900"/>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dirty="0">
                  <a:solidFill>
                    <a:srgbClr val="000066"/>
                  </a:solidFill>
                </a:rPr>
                <a:t>×</a:t>
              </a:r>
              <a:endParaRPr lang="en-GB" sz="2800" b="1" dirty="0">
                <a:solidFill>
                  <a:srgbClr val="000066"/>
                </a:solidFill>
              </a:endParaRPr>
            </a:p>
          </p:txBody>
        </p:sp>
        <p:sp>
          <p:nvSpPr>
            <p:cNvPr id="14355" name="Rectangle 17"/>
            <p:cNvSpPr>
              <a:spLocks noChangeArrowheads="1"/>
            </p:cNvSpPr>
            <p:nvPr/>
          </p:nvSpPr>
          <p:spPr bwMode="auto">
            <a:xfrm>
              <a:off x="3942" y="1900"/>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000066"/>
                  </a:solidFill>
                </a:rPr>
                <a:t>×</a:t>
              </a:r>
              <a:endParaRPr lang="en-GB" sz="2800" b="1">
                <a:solidFill>
                  <a:srgbClr val="000066"/>
                </a:solidFill>
              </a:endParaRPr>
            </a:p>
          </p:txBody>
        </p:sp>
      </p:grpSp>
      <p:sp>
        <p:nvSpPr>
          <p:cNvPr id="215060" name="Rectangle 20"/>
          <p:cNvSpPr>
            <a:spLocks noChangeArrowheads="1"/>
          </p:cNvSpPr>
          <p:nvPr/>
        </p:nvSpPr>
        <p:spPr bwMode="auto">
          <a:xfrm>
            <a:off x="1060450" y="4564063"/>
            <a:ext cx="585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1950" indent="-361950" eaLnBrk="0" fontAlgn="base" hangingPunct="0">
              <a:spcBef>
                <a:spcPct val="50000"/>
              </a:spcBef>
              <a:spcAft>
                <a:spcPct val="0"/>
              </a:spcAft>
              <a:buClr>
                <a:srgbClr val="286DA6"/>
              </a:buClr>
              <a:buFont typeface="Wingdings" pitchFamily="2" charset="2"/>
              <a:buChar char="l"/>
            </a:pPr>
            <a:r>
              <a:rPr lang="en-GB" sz="2400">
                <a:solidFill>
                  <a:srgbClr val="000066"/>
                </a:solidFill>
              </a:rPr>
              <a:t>Mass is measured in kilograms (kg).</a:t>
            </a:r>
          </a:p>
        </p:txBody>
      </p:sp>
      <p:sp>
        <p:nvSpPr>
          <p:cNvPr id="215061" name="Rectangle 21"/>
          <p:cNvSpPr>
            <a:spLocks noChangeArrowheads="1"/>
          </p:cNvSpPr>
          <p:nvPr/>
        </p:nvSpPr>
        <p:spPr bwMode="auto">
          <a:xfrm>
            <a:off x="1060450" y="5110163"/>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1950" indent="-361950" eaLnBrk="0" fontAlgn="base" hangingPunct="0">
              <a:spcBef>
                <a:spcPct val="50000"/>
              </a:spcBef>
              <a:spcAft>
                <a:spcPct val="0"/>
              </a:spcAft>
              <a:buClr>
                <a:srgbClr val="286DA6"/>
              </a:buClr>
              <a:buFont typeface="Wingdings" pitchFamily="2" charset="2"/>
              <a:buChar char="l"/>
            </a:pPr>
            <a:r>
              <a:rPr lang="en-GB" sz="2400">
                <a:solidFill>
                  <a:srgbClr val="000066"/>
                </a:solidFill>
              </a:rPr>
              <a:t>Temperature change is measured in </a:t>
            </a:r>
            <a:r>
              <a:rPr lang="en-US" sz="2400">
                <a:solidFill>
                  <a:srgbClr val="000066"/>
                </a:solidFill>
              </a:rPr>
              <a:t>°C</a:t>
            </a:r>
            <a:r>
              <a:rPr lang="en-GB" sz="2400">
                <a:solidFill>
                  <a:srgbClr val="000066"/>
                </a:solidFill>
              </a:rPr>
              <a:t>.</a:t>
            </a:r>
            <a:endParaRPr lang="en-US" sz="2400">
              <a:solidFill>
                <a:srgbClr val="000066"/>
              </a:solidFill>
            </a:endParaRPr>
          </a:p>
        </p:txBody>
      </p:sp>
      <p:sp>
        <p:nvSpPr>
          <p:cNvPr id="215062" name="Rectangle 22"/>
          <p:cNvSpPr>
            <a:spLocks noChangeArrowheads="1"/>
          </p:cNvSpPr>
          <p:nvPr/>
        </p:nvSpPr>
        <p:spPr bwMode="auto">
          <a:xfrm>
            <a:off x="1060450" y="5657850"/>
            <a:ext cx="6627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55600" indent="-355600" eaLnBrk="0" fontAlgn="base" hangingPunct="0">
              <a:spcBef>
                <a:spcPct val="0"/>
              </a:spcBef>
              <a:spcAft>
                <a:spcPct val="0"/>
              </a:spcAft>
              <a:buClr>
                <a:srgbClr val="286DA6"/>
              </a:buClr>
              <a:buFont typeface="Wingdings" pitchFamily="2" charset="2"/>
              <a:buChar char="l"/>
            </a:pPr>
            <a:r>
              <a:rPr lang="en-GB" sz="2400">
                <a:solidFill>
                  <a:srgbClr val="000066"/>
                </a:solidFill>
              </a:rPr>
              <a:t>Specific heat capacity is measured in J/kg</a:t>
            </a:r>
            <a:r>
              <a:rPr lang="en-US" sz="2400">
                <a:solidFill>
                  <a:srgbClr val="000066"/>
                </a:solidFill>
              </a:rPr>
              <a:t>°C.</a:t>
            </a:r>
            <a:endParaRPr lang="en-GB" sz="2400">
              <a:solidFill>
                <a:srgbClr val="000066"/>
              </a:solidFill>
            </a:endParaRPr>
          </a:p>
        </p:txBody>
      </p:sp>
      <p:pic>
        <p:nvPicPr>
          <p:cNvPr id="215064" name="Picture 24"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395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52"/>
                                        </p:tgtEl>
                                        <p:attrNameLst>
                                          <p:attrName>style.visibility</p:attrName>
                                        </p:attrNameLst>
                                      </p:cBhvr>
                                      <p:to>
                                        <p:strVal val="visible"/>
                                      </p:to>
                                    </p:set>
                                    <p:animEffect transition="in" filter="dissolve">
                                      <p:cBhvr>
                                        <p:cTn id="7" dur="500"/>
                                        <p:tgtEl>
                                          <p:spTgt spid="21505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4348"/>
                                        </p:tgtEl>
                                        <p:attrNameLst>
                                          <p:attrName>style.visibility</p:attrName>
                                        </p:attrNameLst>
                                      </p:cBhvr>
                                      <p:to>
                                        <p:strVal val="visible"/>
                                      </p:to>
                                    </p:set>
                                    <p:animEffect transition="in" filter="wipe(left)">
                                      <p:cBhvr>
                                        <p:cTn id="11" dur="500"/>
                                        <p:tgtEl>
                                          <p:spTgt spid="143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5048"/>
                                        </p:tgtEl>
                                        <p:attrNameLst>
                                          <p:attrName>style.visibility</p:attrName>
                                        </p:attrNameLst>
                                      </p:cBhvr>
                                      <p:to>
                                        <p:strVal val="visible"/>
                                      </p:to>
                                    </p:set>
                                    <p:animEffect transition="in" filter="dissolve">
                                      <p:cBhvr>
                                        <p:cTn id="16" dur="500"/>
                                        <p:tgtEl>
                                          <p:spTgt spid="2150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5060"/>
                                        </p:tgtEl>
                                        <p:attrNameLst>
                                          <p:attrName>style.visibility</p:attrName>
                                        </p:attrNameLst>
                                      </p:cBhvr>
                                      <p:to>
                                        <p:strVal val="visible"/>
                                      </p:to>
                                    </p:set>
                                    <p:animEffect transition="in" filter="dissolve">
                                      <p:cBhvr>
                                        <p:cTn id="21" dur="500"/>
                                        <p:tgtEl>
                                          <p:spTgt spid="2150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5061"/>
                                        </p:tgtEl>
                                        <p:attrNameLst>
                                          <p:attrName>style.visibility</p:attrName>
                                        </p:attrNameLst>
                                      </p:cBhvr>
                                      <p:to>
                                        <p:strVal val="visible"/>
                                      </p:to>
                                    </p:set>
                                    <p:animEffect transition="in" filter="dissolve">
                                      <p:cBhvr>
                                        <p:cTn id="26" dur="500"/>
                                        <p:tgtEl>
                                          <p:spTgt spid="21506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5062"/>
                                        </p:tgtEl>
                                        <p:attrNameLst>
                                          <p:attrName>style.visibility</p:attrName>
                                        </p:attrNameLst>
                                      </p:cBhvr>
                                      <p:to>
                                        <p:strVal val="visible"/>
                                      </p:to>
                                    </p:set>
                                    <p:animEffect transition="in" filter="dissolve">
                                      <p:cBhvr>
                                        <p:cTn id="31" dur="500"/>
                                        <p:tgtEl>
                                          <p:spTgt spid="215062"/>
                                        </p:tgtEl>
                                      </p:cBhvr>
                                    </p:animEffec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0"/>
                                          </p:stCondLst>
                                        </p:cTn>
                                        <p:tgtEl>
                                          <p:spTgt spid="21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8" grpId="0"/>
      <p:bldP spid="215052" grpId="0"/>
      <p:bldP spid="215060" grpId="0"/>
      <p:bldP spid="215061" grpId="0"/>
      <p:bldP spid="2150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84784"/>
            <a:ext cx="9244838" cy="523220"/>
          </a:xfrm>
          <a:prstGeom prst="rect">
            <a:avLst/>
          </a:prstGeom>
          <a:noFill/>
        </p:spPr>
        <p:txBody>
          <a:bodyPr wrap="none" rtlCol="0">
            <a:spAutoFit/>
          </a:bodyPr>
          <a:lstStyle/>
          <a:p>
            <a:r>
              <a:rPr lang="en-GB" sz="2800" dirty="0" smtClean="0"/>
              <a:t>This equation will be given to you on your equation sheet</a:t>
            </a:r>
            <a:endParaRPr lang="en-US" sz="2800" dirty="0"/>
          </a:p>
        </p:txBody>
      </p:sp>
      <p:sp>
        <p:nvSpPr>
          <p:cNvPr id="4" name="TextBox 3"/>
          <p:cNvSpPr txBox="1"/>
          <p:nvPr/>
        </p:nvSpPr>
        <p:spPr>
          <a:xfrm>
            <a:off x="2195736" y="3068960"/>
            <a:ext cx="3781805" cy="923330"/>
          </a:xfrm>
          <a:prstGeom prst="rect">
            <a:avLst/>
          </a:prstGeom>
          <a:noFill/>
        </p:spPr>
        <p:txBody>
          <a:bodyPr wrap="none" rtlCol="0">
            <a:spAutoFit/>
          </a:bodyPr>
          <a:lstStyle/>
          <a:p>
            <a:r>
              <a:rPr lang="en-US" sz="5400" dirty="0" smtClean="0"/>
              <a:t>∆E = m c∆</a:t>
            </a:r>
            <a:r>
              <a:rPr lang="el-GR" sz="5400" dirty="0" smtClean="0"/>
              <a:t>θ</a:t>
            </a:r>
            <a:endParaRPr lang="en-US" sz="5400" dirty="0"/>
          </a:p>
        </p:txBody>
      </p:sp>
    </p:spTree>
    <p:extLst>
      <p:ext uri="{BB962C8B-B14F-4D97-AF65-F5344CB8AC3E}">
        <p14:creationId xmlns:p14="http://schemas.microsoft.com/office/powerpoint/2010/main" val="1858640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782</Words>
  <Application>Microsoft Office PowerPoint</Application>
  <PresentationFormat>On-screen Show (4:3)</PresentationFormat>
  <Paragraphs>118</Paragraphs>
  <Slides>15</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Wingdings</vt:lpstr>
      <vt:lpstr>Office Theme</vt:lpstr>
      <vt:lpstr>Default Design</vt:lpstr>
      <vt:lpstr>1_Office Theme</vt:lpstr>
      <vt:lpstr>Specific heat capacity</vt:lpstr>
      <vt:lpstr>PowerPoint Presentation</vt:lpstr>
      <vt:lpstr>PowerPoint Presentation</vt:lpstr>
      <vt:lpstr>PowerPoint Presentation</vt:lpstr>
      <vt:lpstr>PowerPoint Presentation</vt:lpstr>
      <vt:lpstr>PowerPoint Presentation</vt:lpstr>
      <vt:lpstr>PowerPoint Presentation</vt:lpstr>
      <vt:lpstr>What is specific heat capacity?</vt:lpstr>
      <vt:lpstr>PowerPoint Presentation</vt:lpstr>
      <vt:lpstr>Specific heat capacity example</vt:lpstr>
      <vt:lpstr>The specific heat capacity equation</vt:lpstr>
      <vt:lpstr>Specific heat capacity calculations</vt:lpstr>
      <vt:lpstr>Choosing suitable materials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 heat capacity</dc:title>
  <dc:creator>rosalyn</dc:creator>
  <cp:lastModifiedBy>rosalyn</cp:lastModifiedBy>
  <cp:revision>9</cp:revision>
  <dcterms:created xsi:type="dcterms:W3CDTF">2012-06-13T19:33:47Z</dcterms:created>
  <dcterms:modified xsi:type="dcterms:W3CDTF">2015-11-14T20:37:56Z</dcterms:modified>
</cp:coreProperties>
</file>