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22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88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50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6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8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31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5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7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1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33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4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D6FE-E047-47FF-B4CC-F84D7DBFE8AD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0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268761"/>
            <a:ext cx="8229600" cy="115212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How are the following tissues adapted for their function?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31314"/>
              </p:ext>
            </p:extLst>
          </p:nvPr>
        </p:nvGraphicFramePr>
        <p:xfrm>
          <a:off x="827584" y="2708920"/>
          <a:ext cx="7704855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68285"/>
                <a:gridCol w="2568285"/>
                <a:gridCol w="25682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Tissue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Function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Adaptation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Epidermal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Palisade Mesophyll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Spongy Mesophyll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9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Investigating Transpiration Rate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potometer</a:t>
            </a:r>
            <a:r>
              <a:rPr lang="en-GB" dirty="0" smtClean="0"/>
              <a:t> can be used to measure the rate of transpiration.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2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5" t="23215" r="30950" b="17226"/>
          <a:stretch/>
        </p:blipFill>
        <p:spPr bwMode="auto">
          <a:xfrm>
            <a:off x="971600" y="391886"/>
            <a:ext cx="7200901" cy="612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234888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47935" y="5150421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1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Calculating Rate of Transpiration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i="1" dirty="0" smtClean="0"/>
                  <a:t>Rate of transpiration </a:t>
                </a:r>
                <a:r>
                  <a:rPr lang="en-GB" dirty="0"/>
                  <a:t> </a:t>
                </a:r>
                <a:r>
                  <a:rPr lang="en-GB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𝑑𝑖𝑠𝑡𝑎𝑛𝑐𝑒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𝑎𝑖𝑟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𝑏𝑢𝑏𝑏𝑙𝑒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𝑚𝑜𝑣𝑒𝑑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𝑡𝑖𝑚𝑒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0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Answer the exam style questions on pg. 93-94.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9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Transportation In Plants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b="1" dirty="0" smtClean="0">
                <a:solidFill>
                  <a:srgbClr val="FF0000"/>
                </a:solidFill>
              </a:rPr>
              <a:t>roots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rgbClr val="FF0000"/>
                </a:solidFill>
              </a:rPr>
              <a:t>stem</a:t>
            </a:r>
            <a:r>
              <a:rPr lang="en-GB" dirty="0" smtClean="0"/>
              <a:t>, and </a:t>
            </a:r>
            <a:r>
              <a:rPr lang="en-GB" b="1" dirty="0" smtClean="0">
                <a:solidFill>
                  <a:srgbClr val="FF0000"/>
                </a:solidFill>
              </a:rPr>
              <a:t>leaves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form a plant </a:t>
            </a:r>
            <a:r>
              <a:rPr lang="en-GB" b="1" dirty="0" smtClean="0">
                <a:solidFill>
                  <a:srgbClr val="FF0000"/>
                </a:solidFill>
              </a:rPr>
              <a:t>organ system</a:t>
            </a:r>
            <a:r>
              <a:rPr lang="en-GB" dirty="0" smtClean="0"/>
              <a:t> for the </a:t>
            </a:r>
            <a:r>
              <a:rPr lang="en-GB" b="1" dirty="0" smtClean="0">
                <a:solidFill>
                  <a:srgbClr val="FF0000"/>
                </a:solidFill>
              </a:rPr>
              <a:t>transport of substances </a:t>
            </a:r>
            <a:r>
              <a:rPr lang="en-GB" dirty="0" smtClean="0"/>
              <a:t>around the plant.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4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Vascular Tissues: Phloem and </a:t>
            </a:r>
            <a:r>
              <a:rPr lang="en-GB" dirty="0"/>
              <a:t>Xylem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15212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Read pg. 85 and make a note of the similarities and differences between xylem and phloem.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896546"/>
              </p:ext>
            </p:extLst>
          </p:nvPr>
        </p:nvGraphicFramePr>
        <p:xfrm>
          <a:off x="539552" y="2636912"/>
          <a:ext cx="7848873" cy="3688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16291"/>
                <a:gridCol w="2616291"/>
                <a:gridCol w="261629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Phloem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Xylem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Type of Cell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Between</a:t>
                      </a:r>
                      <a:r>
                        <a:rPr lang="en-GB" sz="2000" baseline="0" dirty="0" smtClean="0"/>
                        <a:t> Cells </a:t>
                      </a:r>
                    </a:p>
                    <a:p>
                      <a:pPr algn="ctr"/>
                      <a:r>
                        <a:rPr lang="en-GB" sz="2000" baseline="0" dirty="0" smtClean="0"/>
                        <a:t>(Type of End Walls)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Materials Transported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Direction of Transport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Name of transport</a:t>
                      </a:r>
                      <a:r>
                        <a:rPr lang="en-GB" sz="2000" baseline="0" dirty="0" smtClean="0"/>
                        <a:t> process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Diagram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6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342283"/>
              </p:ext>
            </p:extLst>
          </p:nvPr>
        </p:nvGraphicFramePr>
        <p:xfrm>
          <a:off x="179512" y="116632"/>
          <a:ext cx="8784975" cy="66259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8325"/>
                <a:gridCol w="2928325"/>
                <a:gridCol w="2928325"/>
              </a:tblGrid>
              <a:tr h="55531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Phloem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Xylem</a:t>
                      </a:r>
                      <a:endParaRPr lang="en-GB" sz="2400" dirty="0"/>
                    </a:p>
                  </a:txBody>
                  <a:tcPr/>
                </a:tc>
              </a:tr>
              <a:tr h="117287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Type of Cell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Elongated living cells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Dead cells strengthened</a:t>
                      </a:r>
                      <a:r>
                        <a:rPr lang="en-GB" sz="2400" baseline="0" dirty="0" smtClean="0"/>
                        <a:t> with lignin</a:t>
                      </a:r>
                      <a:endParaRPr lang="en-GB" sz="2400" dirty="0"/>
                    </a:p>
                  </a:txBody>
                  <a:tcPr/>
                </a:tc>
              </a:tr>
              <a:tr h="8482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Between</a:t>
                      </a:r>
                      <a:r>
                        <a:rPr lang="en-GB" sz="2400" baseline="0" dirty="0" smtClean="0"/>
                        <a:t> Cells </a:t>
                      </a:r>
                    </a:p>
                    <a:p>
                      <a:pPr algn="ctr"/>
                      <a:r>
                        <a:rPr lang="en-GB" sz="2400" baseline="0" dirty="0" smtClean="0"/>
                        <a:t>(Type of End Walls)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End walls with small pores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 end walls</a:t>
                      </a:r>
                      <a:endParaRPr lang="en-GB" sz="24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Materials Transported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aseline="0" dirty="0" smtClean="0"/>
                        <a:t>Dissolved food substances (sugars)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Water</a:t>
                      </a:r>
                      <a:r>
                        <a:rPr lang="en-GB" sz="2400" baseline="0" dirty="0" smtClean="0"/>
                        <a:t> and minerals</a:t>
                      </a:r>
                      <a:endParaRPr lang="en-GB" sz="2400" dirty="0"/>
                    </a:p>
                  </a:txBody>
                  <a:tcPr/>
                </a:tc>
              </a:tr>
              <a:tr h="83322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Direction of Transport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Both directions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Upwards</a:t>
                      </a:r>
                      <a:r>
                        <a:rPr lang="en-GB" sz="2400" baseline="0" dirty="0" smtClean="0"/>
                        <a:t> (root to stem and leaves)</a:t>
                      </a:r>
                      <a:endParaRPr lang="en-GB" sz="24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Name of transport</a:t>
                      </a:r>
                      <a:r>
                        <a:rPr lang="en-GB" sz="2400" baseline="0" dirty="0" smtClean="0"/>
                        <a:t> process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translocation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Transpiration stream</a:t>
                      </a:r>
                      <a:endParaRPr lang="en-GB" sz="2400" dirty="0"/>
                    </a:p>
                  </a:txBody>
                  <a:tcPr/>
                </a:tc>
              </a:tr>
              <a:tr h="55531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Diagram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 smtClean="0"/>
                    </a:p>
                    <a:p>
                      <a:pPr algn="ctr"/>
                      <a:endParaRPr lang="en-GB" sz="2400" dirty="0" smtClean="0"/>
                    </a:p>
                    <a:p>
                      <a:pPr algn="ctr"/>
                      <a:endParaRPr lang="en-GB" sz="2400" dirty="0" smtClean="0"/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75856" y="777255"/>
            <a:ext cx="25922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156176" y="777255"/>
            <a:ext cx="2592288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75856" y="1916334"/>
            <a:ext cx="259228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27896" y="1916333"/>
            <a:ext cx="2592288" cy="776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95739" y="2793479"/>
            <a:ext cx="259228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135737" y="2793479"/>
            <a:ext cx="259228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295739" y="3601814"/>
            <a:ext cx="259228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156176" y="3601814"/>
            <a:ext cx="259228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295739" y="4449663"/>
            <a:ext cx="259228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156176" y="4403402"/>
            <a:ext cx="259228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Magnetic Disk 14"/>
          <p:cNvSpPr/>
          <p:nvPr/>
        </p:nvSpPr>
        <p:spPr>
          <a:xfrm>
            <a:off x="4211960" y="5301208"/>
            <a:ext cx="792088" cy="1368152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211960" y="5805264"/>
            <a:ext cx="792088" cy="4680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486659" y="5985284"/>
            <a:ext cx="144016" cy="108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572000" y="6137684"/>
            <a:ext cx="144016" cy="108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762367" y="5892481"/>
            <a:ext cx="144016" cy="108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572000" y="5841268"/>
            <a:ext cx="144016" cy="108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355976" y="6093296"/>
            <a:ext cx="144016" cy="108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398826" y="5859270"/>
            <a:ext cx="144016" cy="108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54810" y="5967282"/>
            <a:ext cx="144016" cy="108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788024" y="6057292"/>
            <a:ext cx="144016" cy="108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644008" y="6021288"/>
            <a:ext cx="144016" cy="108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7019503" y="5769260"/>
            <a:ext cx="792088" cy="4680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7020272" y="6000493"/>
            <a:ext cx="792088" cy="2728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Magnetic Disk 26"/>
          <p:cNvSpPr/>
          <p:nvPr/>
        </p:nvSpPr>
        <p:spPr>
          <a:xfrm>
            <a:off x="7020272" y="5229200"/>
            <a:ext cx="792088" cy="1368152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3262203" y="5229200"/>
            <a:ext cx="2592288" cy="158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156176" y="5212642"/>
            <a:ext cx="2592288" cy="1606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5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Transpiration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Transpiration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= loss of water from a plant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Transpiration stream </a:t>
            </a:r>
            <a:r>
              <a:rPr lang="en-GB" dirty="0" smtClean="0"/>
              <a:t>= movement of water from the roots to the leaves</a:t>
            </a:r>
          </a:p>
          <a:p>
            <a:endParaRPr lang="en-GB" dirty="0"/>
          </a:p>
          <a:p>
            <a:r>
              <a:rPr lang="en-GB" dirty="0" smtClean="0"/>
              <a:t>Why does this happen?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7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1" t="15925" r="18751" b="20888"/>
          <a:stretch/>
        </p:blipFill>
        <p:spPr bwMode="auto">
          <a:xfrm>
            <a:off x="395536" y="548073"/>
            <a:ext cx="6663222" cy="55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6610" y="69269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Like sucking liquid through a straw!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2083495"/>
            <a:ext cx="460851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Water evaporates and diffuses out (mainly through stomata)</a:t>
            </a:r>
            <a:endParaRPr lang="en-GB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3811687"/>
            <a:ext cx="460851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Creates a shortage of water, more water is drawn </a:t>
            </a:r>
            <a:r>
              <a:rPr lang="en-GB" sz="2200" dirty="0" smtClean="0"/>
              <a:t>up through the </a:t>
            </a:r>
            <a:r>
              <a:rPr lang="en-GB" sz="2200" dirty="0" smtClean="0"/>
              <a:t>xylem</a:t>
            </a:r>
            <a:endParaRPr lang="en-GB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5323855"/>
            <a:ext cx="460851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More water is drawn up through the roots creating a constant stream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800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Function</a:t>
            </a:r>
            <a:r>
              <a:rPr lang="en-GB" dirty="0" smtClean="0"/>
              <a:t>: absorption of water (by osmosis) and mineral ions (by active transport).</a:t>
            </a:r>
          </a:p>
          <a:p>
            <a:r>
              <a:rPr lang="en-GB" b="1" dirty="0" smtClean="0"/>
              <a:t>Adaptations</a:t>
            </a:r>
            <a:r>
              <a:rPr lang="en-GB" dirty="0" smtClean="0"/>
              <a:t>: contain root hair cells that create a larger surface area and speeds up osmosis and active transport.</a:t>
            </a:r>
          </a:p>
          <a:p>
            <a:endParaRPr lang="en-GB" dirty="0"/>
          </a:p>
        </p:txBody>
      </p:sp>
      <p:pic>
        <p:nvPicPr>
          <p:cNvPr id="3074" name="Picture 2" descr="Image result for roots clip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 bwMode="auto">
          <a:xfrm>
            <a:off x="4932040" y="2132856"/>
            <a:ext cx="310013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2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Factors Affecting Transpiration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Explain how each of these factors affect the rate (speed) of transpiration. (pg. 87)</a:t>
            </a:r>
          </a:p>
          <a:p>
            <a:pPr lvl="1"/>
            <a:r>
              <a:rPr lang="en-GB" sz="3200" dirty="0" smtClean="0"/>
              <a:t>Light intensity</a:t>
            </a:r>
          </a:p>
          <a:p>
            <a:pPr lvl="1"/>
            <a:r>
              <a:rPr lang="en-GB" sz="3200" dirty="0" smtClean="0"/>
              <a:t>Temperature</a:t>
            </a:r>
          </a:p>
          <a:p>
            <a:pPr lvl="1"/>
            <a:r>
              <a:rPr lang="en-GB" sz="3200" dirty="0" smtClean="0"/>
              <a:t>Air flow</a:t>
            </a:r>
          </a:p>
          <a:p>
            <a:pPr lvl="1"/>
            <a:r>
              <a:rPr lang="en-GB" sz="3200" dirty="0" smtClean="0"/>
              <a:t>Humidity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471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6369"/>
            <a:ext cx="505090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Role of Stomata (Review)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3898776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Stomata allow gases to diffuse into (and out) of the leaf.</a:t>
            </a:r>
          </a:p>
          <a:p>
            <a:r>
              <a:rPr lang="en-GB" dirty="0" smtClean="0"/>
              <a:t>Guard cells control the size of the stomata and control water loss (through evaporation and diffusion).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22592" r="73750" b="9259"/>
          <a:stretch/>
        </p:blipFill>
        <p:spPr bwMode="auto">
          <a:xfrm>
            <a:off x="4716016" y="764704"/>
            <a:ext cx="2942332" cy="569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46912" y="764704"/>
            <a:ext cx="15841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stoma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300192" y="1340768"/>
            <a:ext cx="1358156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61720" y="3140968"/>
            <a:ext cx="158417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g</a:t>
            </a:r>
            <a:r>
              <a:rPr lang="en-GB" sz="3600" dirty="0" smtClean="0"/>
              <a:t>uard cells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868144" y="2564904"/>
            <a:ext cx="1656184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246912" y="2060848"/>
            <a:ext cx="277416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3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370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Starter</vt:lpstr>
      <vt:lpstr>Transportation In Plants</vt:lpstr>
      <vt:lpstr>Vascular Tissues: Phloem and Xylem</vt:lpstr>
      <vt:lpstr>PowerPoint Presentation</vt:lpstr>
      <vt:lpstr>Transpiration</vt:lpstr>
      <vt:lpstr>PowerPoint Presentation</vt:lpstr>
      <vt:lpstr>Roots</vt:lpstr>
      <vt:lpstr>Factors Affecting Transpiration</vt:lpstr>
      <vt:lpstr>Role of Stomata (Review)</vt:lpstr>
      <vt:lpstr>Investigating Transpiration Rate</vt:lpstr>
      <vt:lpstr>PowerPoint Presentation</vt:lpstr>
      <vt:lpstr>Calculating Rate of Transpiration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User1</cp:lastModifiedBy>
  <cp:revision>19</cp:revision>
  <dcterms:created xsi:type="dcterms:W3CDTF">2016-11-25T11:02:23Z</dcterms:created>
  <dcterms:modified xsi:type="dcterms:W3CDTF">2016-12-12T16:26:18Z</dcterms:modified>
</cp:coreProperties>
</file>