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8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2" r:id="rId28"/>
    <p:sldId id="283" r:id="rId29"/>
    <p:sldId id="284" r:id="rId30"/>
    <p:sldId id="285" r:id="rId31"/>
    <p:sldId id="287" r:id="rId32"/>
    <p:sldId id="286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582" y="-11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807E5-4C3B-4A81-ADBA-4B25D72F5356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140CF-FFCC-4415-9832-698D9884D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82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140CF-FFCC-4415-9832-698D9884DEA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3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885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50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68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08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310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5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770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72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01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338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648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AD6FE-E047-47FF-B4CC-F84D7DBFE8AD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10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Year 8</a:t>
            </a:r>
            <a:br>
              <a:rPr lang="en-GB" dirty="0" smtClean="0"/>
            </a:br>
            <a:r>
              <a:rPr lang="en-GB" dirty="0" smtClean="0"/>
              <a:t>End of Year</a:t>
            </a:r>
            <a:br>
              <a:rPr lang="en-GB" dirty="0" smtClean="0"/>
            </a:br>
            <a:r>
              <a:rPr lang="en-GB" dirty="0" smtClean="0"/>
              <a:t>Revision Quiz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64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dirty="0"/>
              <a:t>What three things happen to light when light hits an object?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Reflect</a:t>
            </a:r>
          </a:p>
          <a:p>
            <a:r>
              <a:rPr lang="en-GB" dirty="0" smtClean="0"/>
              <a:t>Absorb</a:t>
            </a:r>
          </a:p>
          <a:p>
            <a:r>
              <a:rPr lang="en-GB" dirty="0" smtClean="0"/>
              <a:t>Transmit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93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dirty="0"/>
              <a:t>How do we see luminous objects</a:t>
            </a:r>
            <a:r>
              <a:rPr lang="en-GB" dirty="0" smtClean="0"/>
              <a:t>? Draw a ray diagram.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light from the luminous object goes directly into the eye.</a:t>
            </a:r>
            <a:endParaRPr lang="en-GB" dirty="0"/>
          </a:p>
        </p:txBody>
      </p:sp>
      <p:pic>
        <p:nvPicPr>
          <p:cNvPr id="3074" name="Picture 2" descr="Image result for ray diagram luminous objec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47" b="22986"/>
          <a:stretch/>
        </p:blipFill>
        <p:spPr bwMode="auto">
          <a:xfrm>
            <a:off x="1403648" y="3336324"/>
            <a:ext cx="6076950" cy="187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07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dirty="0"/>
              <a:t>How do we see non-luminous objects? </a:t>
            </a:r>
            <a:r>
              <a:rPr lang="en-GB" dirty="0" smtClean="0"/>
              <a:t>Draw a ray diagram.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light coming from a luminous object reflects off of the non-luminous object and then enters the eye.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80" b="21749"/>
          <a:stretch/>
        </p:blipFill>
        <p:spPr bwMode="auto">
          <a:xfrm>
            <a:off x="1539046" y="3639066"/>
            <a:ext cx="6076950" cy="208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09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How are shadows formed?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When an object does not allow light to pass through, a dark area is formed which light does not reach.</a:t>
            </a:r>
            <a:endParaRPr lang="en-GB" dirty="0"/>
          </a:p>
        </p:txBody>
      </p:sp>
      <p:pic>
        <p:nvPicPr>
          <p:cNvPr id="5124" name="Picture 4" descr="Image result for ray diagram shad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56992"/>
            <a:ext cx="537210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00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01824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dirty="0"/>
              <a:t>Draw a ray diagram for reflection including a) the normal, b) angle of incidence, and c) angle of reflection.</a:t>
            </a:r>
          </a:p>
        </p:txBody>
      </p:sp>
      <p:pic>
        <p:nvPicPr>
          <p:cNvPr id="6148" name="Picture 4" descr="Image result for ray diagram refl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08920"/>
            <a:ext cx="6014134" cy="316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49109" y="4222829"/>
            <a:ext cx="1422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Angle of incidence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301237" y="4221088"/>
            <a:ext cx="1422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Angle of reflection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481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What are the rules for reflection?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Angle of incidence = angle of reflection</a:t>
            </a:r>
          </a:p>
          <a:p>
            <a:r>
              <a:rPr lang="en-GB" dirty="0" smtClean="0"/>
              <a:t>Image is the same size as the object</a:t>
            </a:r>
          </a:p>
          <a:p>
            <a:r>
              <a:rPr lang="en-GB" dirty="0" smtClean="0"/>
              <a:t>Image is upright</a:t>
            </a:r>
          </a:p>
          <a:p>
            <a:r>
              <a:rPr lang="en-GB" dirty="0" smtClean="0"/>
              <a:t>Image is right/left flipped</a:t>
            </a:r>
          </a:p>
          <a:p>
            <a:r>
              <a:rPr lang="en-GB" dirty="0" smtClean="0"/>
              <a:t>Image is the same distance away from the mirror as the object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31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dirty="0"/>
              <a:t>Why do smooth surfaces reflect an image but rough surfaces do not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Smooth surfaces reflect light evenly, but rough surface scatter light in all directions.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6" t="41308" b="25741"/>
          <a:stretch/>
        </p:blipFill>
        <p:spPr bwMode="auto">
          <a:xfrm>
            <a:off x="683568" y="3068960"/>
            <a:ext cx="757401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26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What is refraction?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When light changes direction when passing through different mediums.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91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dirty="0" smtClean="0"/>
              <a:t>Draw </a:t>
            </a:r>
            <a:r>
              <a:rPr lang="en-GB" dirty="0"/>
              <a:t>a ray diagram for refraction of light as it enters and exits a glass </a:t>
            </a:r>
            <a:r>
              <a:rPr lang="en-GB" dirty="0" smtClean="0"/>
              <a:t>block.</a:t>
            </a:r>
            <a:endParaRPr lang="en-GB" dirty="0"/>
          </a:p>
        </p:txBody>
      </p:sp>
      <p:pic>
        <p:nvPicPr>
          <p:cNvPr id="8194" name="Picture 2" descr="Image result for refra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804442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2996952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Angle of incidence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3817751"/>
            <a:ext cx="386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Angle of refraction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4077072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Angle of incidence (2)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8" idx="3"/>
          </p:cNvCxnSpPr>
          <p:nvPr/>
        </p:nvCxnSpPr>
        <p:spPr>
          <a:xfrm flipV="1">
            <a:off x="3923928" y="4293096"/>
            <a:ext cx="1080120" cy="24564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05981" y="4538737"/>
            <a:ext cx="386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Angle of refraction (2)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56176" y="5589240"/>
            <a:ext cx="2448272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228184" y="1700808"/>
            <a:ext cx="2592288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Reminder</a:t>
            </a:r>
            <a:r>
              <a:rPr lang="en-GB" dirty="0" smtClean="0"/>
              <a:t>: </a:t>
            </a:r>
          </a:p>
          <a:p>
            <a:r>
              <a:rPr lang="en-GB" dirty="0" smtClean="0"/>
              <a:t>Light refracts TWICE.</a:t>
            </a:r>
          </a:p>
          <a:p>
            <a:endParaRPr lang="en-GB" dirty="0" smtClean="0"/>
          </a:p>
          <a:p>
            <a:r>
              <a:rPr lang="en-GB" dirty="0" smtClean="0"/>
              <a:t>Once when entering the glass and once when leaving the glass.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507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n-GB" sz="3600" dirty="0"/>
              <a:t>Why is it that objects in water appear to be in a different location then they actually are? Draw a ray diagram to show this.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20480"/>
          </a:xfrm>
        </p:spPr>
        <p:txBody>
          <a:bodyPr/>
          <a:lstStyle/>
          <a:p>
            <a:r>
              <a:rPr lang="en-GB" dirty="0" smtClean="0"/>
              <a:t>Light refracts when leaving the water, however, the brain thinks that light travels in a straight line from the object and the object appears at a location in a straight line from the light entering the eye.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47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/>
          <a:lstStyle/>
          <a:p>
            <a:r>
              <a:rPr lang="en-GB" dirty="0" smtClean="0"/>
              <a:t>Waves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1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44981"/>
            <a:ext cx="8280919" cy="465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n-GB" sz="3600" dirty="0"/>
              <a:t>Why is it that objects in water appear to be in a different location then they actually are? Draw a ray diagram to show this.</a:t>
            </a:r>
          </a:p>
        </p:txBody>
      </p:sp>
    </p:spTree>
    <p:extLst>
      <p:ext uri="{BB962C8B-B14F-4D97-AF65-F5344CB8AC3E}">
        <p14:creationId xmlns:p14="http://schemas.microsoft.com/office/powerpoint/2010/main" val="213865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n-GB" sz="4000" dirty="0"/>
              <a:t>What is a spectrum?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20480"/>
          </a:xfrm>
        </p:spPr>
        <p:txBody>
          <a:bodyPr/>
          <a:lstStyle/>
          <a:p>
            <a:r>
              <a:rPr lang="en-GB" dirty="0" smtClean="0"/>
              <a:t>The spectrum of light is the continuous scale of different colours of the rainbow that are found in white light.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432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can we get a spectrum using white light?</a:t>
            </a:r>
          </a:p>
        </p:txBody>
      </p:sp>
      <p:pic>
        <p:nvPicPr>
          <p:cNvPr id="4" name="Picture 2" descr="Image result for what is a spectrum animated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4960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5760" y="1989415"/>
            <a:ext cx="2286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We can get a spectrum from white light by dispersing the light using a prism.</a:t>
            </a:r>
          </a:p>
        </p:txBody>
      </p:sp>
    </p:spTree>
    <p:extLst>
      <p:ext uri="{BB962C8B-B14F-4D97-AF65-F5344CB8AC3E}">
        <p14:creationId xmlns:p14="http://schemas.microsoft.com/office/powerpoint/2010/main" val="280018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44824"/>
            <a:ext cx="3898776" cy="432048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A coloured object reflects the colour of light that it appears (which then enters our eye) and absorbs all other colours.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n-GB" sz="4000" dirty="0"/>
              <a:t>Why do we see different objects as different colours?</a:t>
            </a:r>
          </a:p>
        </p:txBody>
      </p:sp>
      <p:pic>
        <p:nvPicPr>
          <p:cNvPr id="14338" name="Picture 2" descr="Image result for seeing coloured object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32856"/>
            <a:ext cx="5105634" cy="416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35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n-GB" sz="4000" dirty="0"/>
              <a:t>How do coloured filters work?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20480"/>
          </a:xfrm>
        </p:spPr>
        <p:txBody>
          <a:bodyPr/>
          <a:lstStyle/>
          <a:p>
            <a:r>
              <a:rPr lang="en-GB" dirty="0" smtClean="0"/>
              <a:t>The colour of the filter is transmitted through, all other colours are absorbed.</a:t>
            </a:r>
          </a:p>
          <a:p>
            <a:endParaRPr lang="en-GB" dirty="0"/>
          </a:p>
        </p:txBody>
      </p:sp>
      <p:pic>
        <p:nvPicPr>
          <p:cNvPr id="16386" name="Picture 2" descr="Image result for coloured fil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01008"/>
            <a:ext cx="447780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56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dirty="0"/>
              <a:t>What colour do objects appear under a red filter for a) a white object, b) a red object, c) a green object? 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White object looks RED because the filter only let red light through and the white object reflects all colours so reflects the red light.</a:t>
            </a:r>
          </a:p>
          <a:p>
            <a:r>
              <a:rPr lang="en-GB" dirty="0" smtClean="0"/>
              <a:t>A red object looks RED because the red object reflects red light.</a:t>
            </a:r>
          </a:p>
          <a:p>
            <a:r>
              <a:rPr lang="en-GB" dirty="0" smtClean="0"/>
              <a:t>A green object appears BLACK because a green object only reflects green, absorbs the red light, so no light is reflected.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44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What is refraction?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When light changes direction when passing through different mediums.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/>
          <a:lstStyle/>
          <a:p>
            <a:r>
              <a:rPr lang="en-GB" dirty="0" smtClean="0"/>
              <a:t>Sound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488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What type of wave is sound?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Longitudinal wave</a:t>
            </a:r>
          </a:p>
          <a:p>
            <a:r>
              <a:rPr lang="en-GB" dirty="0" smtClean="0"/>
              <a:t>Mechanical wave (needs a medium to travel through)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931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dirty="0"/>
              <a:t>What causes sound waves? How do sound waves travel?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Sound waves are caused by vibrations.</a:t>
            </a:r>
          </a:p>
          <a:p>
            <a:r>
              <a:rPr lang="en-GB" dirty="0" smtClean="0"/>
              <a:t>A vibrating object vibrates the surrounding air (or liquid or solid) particles and pushes them. </a:t>
            </a:r>
          </a:p>
          <a:p>
            <a:r>
              <a:rPr lang="en-GB" dirty="0" smtClean="0"/>
              <a:t>These particles then bump into other particles and pass the sound wave along. Then returns to its original position.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608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dirty="0"/>
              <a:t>What are waves caused by? Give an example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Vibrations</a:t>
            </a:r>
          </a:p>
          <a:p>
            <a:r>
              <a:rPr lang="en-GB" dirty="0" smtClean="0"/>
              <a:t>Guitar string vibrates the air.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5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causes sound waves? How do sound waves travel?</a:t>
            </a:r>
          </a:p>
        </p:txBody>
      </p:sp>
      <p:pic>
        <p:nvPicPr>
          <p:cNvPr id="4" name="Picture 2" descr="http://www.acs.psu.edu/drussell/Demos/waves/Lwave-v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857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25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868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dirty="0"/>
              <a:t>How does the speed of sound change in different mediums (solid, liquid, gas).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Fastest through solids.</a:t>
            </a:r>
          </a:p>
          <a:p>
            <a:r>
              <a:rPr lang="en-GB" dirty="0" smtClean="0"/>
              <a:t>Slowest through gases.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687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dirty="0"/>
              <a:t>What are the differences between light waves and sound waves?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u="sng" dirty="0" smtClean="0"/>
              <a:t>Light</a:t>
            </a:r>
          </a:p>
          <a:p>
            <a:r>
              <a:rPr lang="en-GB" dirty="0" smtClean="0"/>
              <a:t>Electromagnetic wave</a:t>
            </a:r>
          </a:p>
          <a:p>
            <a:r>
              <a:rPr lang="en-GB" dirty="0" smtClean="0"/>
              <a:t>Can travel </a:t>
            </a:r>
            <a:r>
              <a:rPr lang="en-GB" dirty="0"/>
              <a:t>through a </a:t>
            </a:r>
            <a:r>
              <a:rPr lang="en-GB" dirty="0" smtClean="0"/>
              <a:t>vacuum</a:t>
            </a:r>
          </a:p>
          <a:p>
            <a:r>
              <a:rPr lang="en-GB" dirty="0" smtClean="0"/>
              <a:t>Transverse wave</a:t>
            </a:r>
          </a:p>
          <a:p>
            <a:r>
              <a:rPr lang="en-GB" dirty="0" smtClean="0"/>
              <a:t>Faster than sound</a:t>
            </a:r>
          </a:p>
          <a:p>
            <a:r>
              <a:rPr lang="en-GB" dirty="0" smtClean="0"/>
              <a:t>Faster in LESS dense materials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83357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u="sng" dirty="0" smtClean="0"/>
              <a:t>Sound</a:t>
            </a:r>
          </a:p>
          <a:p>
            <a:r>
              <a:rPr lang="en-GB" dirty="0" smtClean="0"/>
              <a:t>Mechanical wave</a:t>
            </a:r>
          </a:p>
          <a:p>
            <a:r>
              <a:rPr lang="en-GB" dirty="0" smtClean="0"/>
              <a:t>Must travel through a medium</a:t>
            </a:r>
          </a:p>
          <a:p>
            <a:r>
              <a:rPr lang="en-GB" dirty="0" smtClean="0"/>
              <a:t>Longitudinal wave</a:t>
            </a:r>
          </a:p>
          <a:p>
            <a:r>
              <a:rPr lang="en-GB" dirty="0" smtClean="0"/>
              <a:t>Slower than light</a:t>
            </a:r>
          </a:p>
          <a:p>
            <a:r>
              <a:rPr lang="en-GB" dirty="0" smtClean="0"/>
              <a:t>Faster in MORE dense materials (</a:t>
            </a:r>
            <a:r>
              <a:rPr lang="en-GB" dirty="0" err="1" smtClean="0"/>
              <a:t>eg</a:t>
            </a:r>
            <a:r>
              <a:rPr lang="en-GB" dirty="0" smtClean="0"/>
              <a:t> solids)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88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85800"/>
            <a:ext cx="86868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dirty="0"/>
              <a:t>How does a change in the a) amplitude, b) wavelength, and c) frequency affect the sound you hear?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en-GB" dirty="0" smtClean="0"/>
              <a:t>Higher the amplitude the LOUDER the sound.</a:t>
            </a:r>
          </a:p>
          <a:p>
            <a:r>
              <a:rPr lang="en-GB" dirty="0" smtClean="0"/>
              <a:t>The longer the wavelength the LOWER the PITCH.</a:t>
            </a:r>
          </a:p>
          <a:p>
            <a:r>
              <a:rPr lang="en-GB" dirty="0" smtClean="0"/>
              <a:t>The higher the frequency the HIGHER the PITCH.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58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Compare these two sounds.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808312"/>
          </a:xfrm>
        </p:spPr>
        <p:txBody>
          <a:bodyPr/>
          <a:lstStyle/>
          <a:p>
            <a:r>
              <a:rPr lang="en-GB" dirty="0" smtClean="0"/>
              <a:t>Trace A and B are the same loudness.</a:t>
            </a:r>
          </a:p>
          <a:p>
            <a:r>
              <a:rPr lang="en-GB" dirty="0" smtClean="0"/>
              <a:t>But Trace B is a higher pitch sound.</a:t>
            </a:r>
            <a:endParaRPr lang="en-GB" dirty="0"/>
          </a:p>
        </p:txBody>
      </p:sp>
      <p:pic>
        <p:nvPicPr>
          <p:cNvPr id="18434" name="Picture 2" descr="Image result for sound trac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71"/>
          <a:stretch/>
        </p:blipFill>
        <p:spPr bwMode="auto">
          <a:xfrm>
            <a:off x="1239793" y="1196752"/>
            <a:ext cx="6788591" cy="225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03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dirty="0"/>
              <a:t>What are the five main parts of the ear and what are their functions?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Outer ear (pinna) funnels sound waves into the ear.</a:t>
            </a:r>
          </a:p>
          <a:p>
            <a:r>
              <a:rPr lang="en-GB" dirty="0" smtClean="0"/>
              <a:t>Ear canal transfers sound waves to the ear drum.</a:t>
            </a:r>
          </a:p>
          <a:p>
            <a:r>
              <a:rPr lang="en-GB" dirty="0" smtClean="0"/>
              <a:t>Ear drum vibrates and passes on vibrations to the ear bones.</a:t>
            </a:r>
          </a:p>
          <a:p>
            <a:r>
              <a:rPr lang="en-GB" dirty="0" smtClean="0"/>
              <a:t>Ear bones pass on the vibrations to the cochlea.</a:t>
            </a:r>
          </a:p>
          <a:p>
            <a:r>
              <a:rPr lang="en-GB" dirty="0" smtClean="0"/>
              <a:t>Cochlea transfers the vibrations to an electrical signal.</a:t>
            </a:r>
          </a:p>
          <a:p>
            <a:r>
              <a:rPr lang="en-GB" dirty="0" smtClean="0"/>
              <a:t>(Auditory nerve passes the electrical impulse to the brain.)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15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dirty="0"/>
              <a:t>What are the five main parts of the ear and what are their functions?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4" r="8306"/>
          <a:stretch/>
        </p:blipFill>
        <p:spPr bwMode="auto">
          <a:xfrm>
            <a:off x="971600" y="1556792"/>
            <a:ext cx="7056784" cy="482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91880" y="5157192"/>
            <a:ext cx="288032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03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lvl="0"/>
            <a:r>
              <a:rPr lang="en-GB" sz="3600" dirty="0"/>
              <a:t>How can the parts of the ear become damaged? How can you solve these problems?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Outer ear – ear canal can get blocked with wax, remove the wax</a:t>
            </a:r>
          </a:p>
          <a:p>
            <a:r>
              <a:rPr lang="en-GB" dirty="0" smtClean="0"/>
              <a:t>Middle ear – ear drum can tear from very loud noise, usually heals by itself</a:t>
            </a:r>
          </a:p>
          <a:p>
            <a:r>
              <a:rPr lang="en-GB" dirty="0" smtClean="0"/>
              <a:t>Inner ear – cochlear cilia can become damaged by loud or constant noise, damage is permanent, avoid very loud and long exposure to loud sounds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8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What is the human hearing range?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20-20,000 Hz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01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How is loudness measured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Decibels (Db)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36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What do waves transfer?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Energy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555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/>
          <a:lstStyle/>
          <a:p>
            <a:r>
              <a:rPr lang="en-GB" dirty="0" smtClean="0"/>
              <a:t>Rocks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77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GB" sz="3600" dirty="0"/>
              <a:t>What are the three main types of rocks? What are the </a:t>
            </a:r>
            <a:r>
              <a:rPr lang="en-GB" sz="3600" dirty="0" smtClean="0"/>
              <a:t>properties of </a:t>
            </a:r>
            <a:r>
              <a:rPr lang="en-GB" sz="3600" dirty="0"/>
              <a:t>each type</a:t>
            </a:r>
            <a:r>
              <a:rPr lang="en-GB" sz="3600" dirty="0" smtClean="0"/>
              <a:t>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Sedimentary rock – weakest, rounded grains with gaps, porous, found in layers, sometimes contain fossils</a:t>
            </a:r>
          </a:p>
          <a:p>
            <a:r>
              <a:rPr lang="en-GB" dirty="0" smtClean="0"/>
              <a:t>Metamorphic rock – strong, flattened interlocking crystals, found in layers</a:t>
            </a:r>
          </a:p>
          <a:p>
            <a:r>
              <a:rPr lang="en-GB" dirty="0" smtClean="0"/>
              <a:t>Igneous rock – strong, interlocking crystals, not always found in layers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50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dirty="0"/>
              <a:t>Compare the strength of the different types of rock. Use their structure to explain why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032448"/>
          </a:xfrm>
        </p:spPr>
        <p:txBody>
          <a:bodyPr/>
          <a:lstStyle/>
          <a:p>
            <a:r>
              <a:rPr lang="en-GB" dirty="0" smtClean="0"/>
              <a:t>Sedimentary – weakest, weak bonds between the grains and contains gaps between the grains</a:t>
            </a:r>
          </a:p>
          <a:p>
            <a:r>
              <a:rPr lang="en-GB" dirty="0" smtClean="0"/>
              <a:t>Metamorphic – strong but can split between layers</a:t>
            </a:r>
          </a:p>
          <a:p>
            <a:r>
              <a:rPr lang="en-GB" dirty="0" smtClean="0"/>
              <a:t>Igneous – strongest, no gaps between the crystals and not found in layers</a:t>
            </a:r>
          </a:p>
        </p:txBody>
      </p:sp>
    </p:spTree>
    <p:extLst>
      <p:ext uri="{BB962C8B-B14F-4D97-AF65-F5344CB8AC3E}">
        <p14:creationId xmlns:p14="http://schemas.microsoft.com/office/powerpoint/2010/main" val="3440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dirty="0"/>
              <a:t>What does porous mean? Draw a diagram of a rock that is porous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/>
          <a:lstStyle/>
          <a:p>
            <a:r>
              <a:rPr lang="en-GB" dirty="0" smtClean="0"/>
              <a:t>Contains gaps between grains allowing it to absorb water.</a:t>
            </a:r>
            <a:endParaRPr lang="en-GB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65" b="17823"/>
          <a:stretch/>
        </p:blipFill>
        <p:spPr bwMode="auto">
          <a:xfrm>
            <a:off x="2843808" y="2492896"/>
            <a:ext cx="3456384" cy="341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059832" y="2610275"/>
            <a:ext cx="3240360" cy="312298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2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are sedimentary rocks formed?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Weathering</a:t>
            </a:r>
          </a:p>
          <a:p>
            <a:r>
              <a:rPr lang="en-GB" dirty="0" smtClean="0"/>
              <a:t>Erosion</a:t>
            </a:r>
          </a:p>
          <a:p>
            <a:r>
              <a:rPr lang="en-GB" dirty="0" smtClean="0"/>
              <a:t>Transportation</a:t>
            </a:r>
          </a:p>
          <a:p>
            <a:r>
              <a:rPr lang="en-GB" dirty="0" smtClean="0"/>
              <a:t>Deposition</a:t>
            </a:r>
          </a:p>
          <a:p>
            <a:r>
              <a:rPr lang="en-GB" dirty="0" smtClean="0"/>
              <a:t>Compaction</a:t>
            </a:r>
          </a:p>
          <a:p>
            <a:r>
              <a:rPr lang="en-GB" dirty="0" smtClean="0"/>
              <a:t>Cementation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31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are </a:t>
            </a:r>
            <a:r>
              <a:rPr lang="en-GB" dirty="0" smtClean="0"/>
              <a:t>metamorphic rocks </a:t>
            </a:r>
            <a:r>
              <a:rPr lang="en-GB" dirty="0"/>
              <a:t>formed?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High heat (from magma) and high pressure (from rock layers above) deep underground.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6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are </a:t>
            </a:r>
            <a:r>
              <a:rPr lang="en-GB" dirty="0" smtClean="0"/>
              <a:t>igneous rocks </a:t>
            </a:r>
            <a:r>
              <a:rPr lang="en-GB" dirty="0"/>
              <a:t>formed?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Rocks melt into magma deep underground.</a:t>
            </a:r>
          </a:p>
          <a:p>
            <a:r>
              <a:rPr lang="en-GB" dirty="0"/>
              <a:t>M</a:t>
            </a:r>
            <a:r>
              <a:rPr lang="en-GB" dirty="0" smtClean="0"/>
              <a:t>agma is forced upwards and magma or lava cools down to form igneous rock.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441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Draw a diagram of the rock cycle.</a:t>
            </a:r>
            <a:endParaRPr lang="en-GB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" y="1340768"/>
            <a:ext cx="8810933" cy="495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18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dirty="0"/>
              <a:t>What is weathering? What are the two main types of weathering? How do they work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en-GB" dirty="0" smtClean="0"/>
              <a:t>Weathering is the breaking up of rocks.</a:t>
            </a:r>
          </a:p>
          <a:p>
            <a:r>
              <a:rPr lang="en-GB" dirty="0" smtClean="0"/>
              <a:t>Chemical weathering – chemical reactions wear away the rock</a:t>
            </a:r>
          </a:p>
          <a:p>
            <a:r>
              <a:rPr lang="en-GB" dirty="0" smtClean="0"/>
              <a:t>Physical weathering – physical processes break apart the rock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68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Describe freeze-thaw </a:t>
            </a:r>
            <a:r>
              <a:rPr lang="en-GB" dirty="0" smtClean="0"/>
              <a:t>weathering</a:t>
            </a:r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en-GB" dirty="0" smtClean="0"/>
              <a:t>Type of physical weathering, water gets into cracks in the rock, if temperature gets cold enough the water freezes and expands making the crack bigger. This eventually splits the rock.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667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dirty="0"/>
              <a:t>What is the difference between a longitudinal wave and a transverse wave?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5040560"/>
          </a:xfrm>
        </p:spPr>
        <p:txBody>
          <a:bodyPr/>
          <a:lstStyle/>
          <a:p>
            <a:r>
              <a:rPr lang="en-GB" dirty="0" smtClean="0"/>
              <a:t>Longitudinal wave – vibrations are PARALLEL to the direction of energy transfer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Transverse wave – vibrations are PERPENDICULAR to the direction of energy transfer</a:t>
            </a:r>
            <a:endParaRPr lang="en-GB" dirty="0"/>
          </a:p>
        </p:txBody>
      </p:sp>
      <p:pic>
        <p:nvPicPr>
          <p:cNvPr id="1026" name="Picture 2" descr="Image result for longitudinal wa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7" b="44542"/>
          <a:stretch/>
        </p:blipFill>
        <p:spPr bwMode="auto">
          <a:xfrm>
            <a:off x="1115616" y="2771958"/>
            <a:ext cx="6477000" cy="7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03812"/>
            <a:ext cx="44005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843808" y="3136483"/>
            <a:ext cx="648072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139952" y="5831929"/>
            <a:ext cx="0" cy="522734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06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Describe onion skin weathering.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Temperature changes cause the rock to expand (hot) and contract (cold). </a:t>
            </a:r>
          </a:p>
          <a:p>
            <a:r>
              <a:rPr lang="en-GB" dirty="0" smtClean="0"/>
              <a:t>Over time the repeated expansion and contractions cause cracks to form and the rock breaks apart.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611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Describe chemical weathering.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Rainwater (slightly acidic) and acid rain (very acidic) react with chemicals in the rock and turn them into soluble substances that are then washed away.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69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Describe biological weathering.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When plants grown into cracks in rocks and break them apart.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320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dirty="0"/>
              <a:t>What is a fossil? Which type of rock can fossils be found 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Fossils are the remains or imprints of a once living organism.</a:t>
            </a:r>
          </a:p>
          <a:p>
            <a:r>
              <a:rPr lang="en-GB" dirty="0" smtClean="0"/>
              <a:t>Fossils are only found in sedimentary rocks.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295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dirty="0"/>
              <a:t>What is a crystal? What does it mean if the crystals are interlocking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Crystals are grains with sharp edges.</a:t>
            </a:r>
          </a:p>
          <a:p>
            <a:r>
              <a:rPr lang="en-GB" dirty="0" smtClean="0"/>
              <a:t>Interlocking means that there are no gaps between the crystals.</a:t>
            </a:r>
            <a:endParaRPr lang="en-GB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40968"/>
            <a:ext cx="302433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97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dirty="0"/>
              <a:t>How do igneous rocks with different sized crystals form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Fast cooling (above ground, extrusive) = small crystals (less time for the bonds to form to make crystals)</a:t>
            </a:r>
          </a:p>
          <a:p>
            <a:r>
              <a:rPr lang="en-GB" dirty="0" smtClean="0"/>
              <a:t>Slow cooling (underground, intrusive) = large crystals (more time for the bonds to form to make crystals)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413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dirty="0"/>
              <a:t>How do you measure the amplitude, wavelength, and the frequency of a wave?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GB" dirty="0" smtClean="0"/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Frequency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𝑁𝑢𝑚𝑏𝑒𝑟</m:t>
                        </m:r>
                        <m:r>
                          <a:rPr lang="en-GB" b="0" i="1" smtClean="0">
                            <a:latin typeface="Cambria Math"/>
                          </a:rPr>
                          <m:t> </m:t>
                        </m:r>
                        <m:r>
                          <a:rPr lang="en-GB" b="0" i="1" smtClean="0">
                            <a:latin typeface="Cambria Math"/>
                          </a:rPr>
                          <m:t>𝑜𝑓</m:t>
                        </m:r>
                        <m:r>
                          <a:rPr lang="en-GB" b="0" i="1" smtClean="0">
                            <a:latin typeface="Cambria Math"/>
                          </a:rPr>
                          <m:t> </m:t>
                        </m:r>
                        <m:r>
                          <a:rPr lang="en-GB" b="0" i="1" smtClean="0">
                            <a:latin typeface="Cambria Math"/>
                          </a:rPr>
                          <m:t>𝑤𝑎𝑣𝑒𝑠</m:t>
                        </m:r>
                        <m:r>
                          <a:rPr lang="en-GB" b="0" i="1" smtClean="0">
                            <a:latin typeface="Cambria Math"/>
                          </a:rPr>
                          <m:t> (</m:t>
                        </m:r>
                        <m:r>
                          <a:rPr lang="en-GB" b="0" i="1" smtClean="0">
                            <a:latin typeface="Cambria Math"/>
                          </a:rPr>
                          <m:t>𝑐𝑜𝑚𝑝𝑙𝑒𝑡𝑒</m:t>
                        </m:r>
                        <m:r>
                          <a:rPr lang="en-GB" b="0" i="1" smtClean="0">
                            <a:latin typeface="Cambria Math"/>
                          </a:rPr>
                          <m:t> </m:t>
                        </m:r>
                        <m:r>
                          <a:rPr lang="en-GB" b="0" i="1" smtClean="0">
                            <a:latin typeface="Cambria Math"/>
                          </a:rPr>
                          <m:t>𝑐𝑦𝑐𝑙𝑒𝑠</m:t>
                        </m:r>
                        <m:r>
                          <a:rPr lang="en-GB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𝑡𝑖𝑚𝑒</m:t>
                        </m:r>
                        <m:r>
                          <a:rPr lang="en-GB" b="0" i="1" smtClean="0">
                            <a:latin typeface="Cambria Math"/>
                          </a:rPr>
                          <m:t> (</m:t>
                        </m:r>
                        <m:r>
                          <a:rPr lang="en-GB" b="0" i="1" smtClean="0">
                            <a:latin typeface="Cambria Math"/>
                          </a:rPr>
                          <m:t>𝑠𝑒𝑐𝑜𝑛𝑑𝑠</m:t>
                        </m:r>
                        <m:r>
                          <a:rPr lang="en-GB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Image result for transverse wa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80078"/>
            <a:ext cx="5688632" cy="318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88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How do you calculate wave speed?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Wave Speed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𝑑𝑖𝑠𝑡𝑎𝑛𝑐𝑒</m:t>
                        </m:r>
                        <m:r>
                          <a:rPr lang="en-GB" b="0" i="1" smtClean="0">
                            <a:latin typeface="Cambria Math"/>
                          </a:rPr>
                          <m:t> </m:t>
                        </m:r>
                        <m:r>
                          <a:rPr lang="en-GB" b="0" i="1" smtClean="0">
                            <a:latin typeface="Cambria Math"/>
                          </a:rPr>
                          <m:t>𝑤𝑎𝑣𝑒</m:t>
                        </m:r>
                        <m:r>
                          <a:rPr lang="en-GB" b="0" i="1" smtClean="0">
                            <a:latin typeface="Cambria Math"/>
                          </a:rPr>
                          <m:t> </m:t>
                        </m:r>
                        <m:r>
                          <a:rPr lang="en-GB" b="0" i="1" smtClean="0">
                            <a:latin typeface="Cambria Math"/>
                          </a:rPr>
                          <m:t>𝑡𝑟𝑎𝑣𝑒𝑙𝑙𝑒𝑑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𝑡𝑖𝑚𝑒</m:t>
                        </m:r>
                        <m:r>
                          <a:rPr lang="en-GB" b="0" i="1" smtClean="0">
                            <a:latin typeface="Cambria Math"/>
                          </a:rPr>
                          <m:t> (</m:t>
                        </m:r>
                        <m:r>
                          <a:rPr lang="en-GB" b="0" i="1" smtClean="0">
                            <a:latin typeface="Cambria Math"/>
                          </a:rPr>
                          <m:t>𝑠𝑒𝑐𝑜𝑛𝑑𝑠</m:t>
                        </m:r>
                        <m:r>
                          <a:rPr lang="en-GB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11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/>
          <a:lstStyle/>
          <a:p>
            <a:r>
              <a:rPr lang="en-GB" dirty="0" smtClean="0"/>
              <a:t>Light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488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What kind of wave is light?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Transverse wave</a:t>
            </a:r>
          </a:p>
          <a:p>
            <a:r>
              <a:rPr lang="en-GB" dirty="0" smtClean="0"/>
              <a:t>Electromagnetic wave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461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1624</Words>
  <Application>Microsoft Office PowerPoint</Application>
  <PresentationFormat>On-screen Show (4:3)</PresentationFormat>
  <Paragraphs>170</Paragraphs>
  <Slides>55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Year 8 End of Year Revision Quiz</vt:lpstr>
      <vt:lpstr>Waves</vt:lpstr>
      <vt:lpstr>What are waves caused by? Give an example.</vt:lpstr>
      <vt:lpstr>What do waves transfer?</vt:lpstr>
      <vt:lpstr>What is the difference between a longitudinal wave and a transverse wave?</vt:lpstr>
      <vt:lpstr>How do you measure the amplitude, wavelength, and the frequency of a wave?</vt:lpstr>
      <vt:lpstr>How do you calculate wave speed?</vt:lpstr>
      <vt:lpstr>Light</vt:lpstr>
      <vt:lpstr>What kind of wave is light?</vt:lpstr>
      <vt:lpstr>What three things happen to light when light hits an object?</vt:lpstr>
      <vt:lpstr>How do we see luminous objects? Draw a ray diagram. </vt:lpstr>
      <vt:lpstr>How do we see non-luminous objects? Draw a ray diagram.</vt:lpstr>
      <vt:lpstr>How are shadows formed?</vt:lpstr>
      <vt:lpstr>Draw a ray diagram for reflection including a) the normal, b) angle of incidence, and c) angle of reflection.</vt:lpstr>
      <vt:lpstr>What are the rules for reflection?</vt:lpstr>
      <vt:lpstr>Why do smooth surfaces reflect an image but rough surfaces do not?</vt:lpstr>
      <vt:lpstr>What is refraction? </vt:lpstr>
      <vt:lpstr>Draw a ray diagram for refraction of light as it enters and exits a glass block.</vt:lpstr>
      <vt:lpstr>Why is it that objects in water appear to be in a different location then they actually are? Draw a ray diagram to show this.</vt:lpstr>
      <vt:lpstr>Why is it that objects in water appear to be in a different location then they actually are? Draw a ray diagram to show this.</vt:lpstr>
      <vt:lpstr>What is a spectrum? </vt:lpstr>
      <vt:lpstr>How can we get a spectrum using white light?</vt:lpstr>
      <vt:lpstr>Why do we see different objects as different colours?</vt:lpstr>
      <vt:lpstr>How do coloured filters work? </vt:lpstr>
      <vt:lpstr>What colour do objects appear under a red filter for a) a white object, b) a red object, c) a green object? Why?</vt:lpstr>
      <vt:lpstr>What is refraction? </vt:lpstr>
      <vt:lpstr>Sound</vt:lpstr>
      <vt:lpstr>What type of wave is sound? </vt:lpstr>
      <vt:lpstr>What causes sound waves? How do sound waves travel?</vt:lpstr>
      <vt:lpstr>What causes sound waves? How do sound waves travel?</vt:lpstr>
      <vt:lpstr>How does the speed of sound change in different mediums (solid, liquid, gas).</vt:lpstr>
      <vt:lpstr>What are the differences between light waves and sound waves?</vt:lpstr>
      <vt:lpstr>How does a change in the a) amplitude, b) wavelength, and c) frequency affect the sound you hear?</vt:lpstr>
      <vt:lpstr>Compare these two sounds.</vt:lpstr>
      <vt:lpstr>What are the five main parts of the ear and what are their functions?</vt:lpstr>
      <vt:lpstr>What are the five main parts of the ear and what are their functions?</vt:lpstr>
      <vt:lpstr>How can the parts of the ear become damaged? How can you solve these problems?</vt:lpstr>
      <vt:lpstr>What is the human hearing range?</vt:lpstr>
      <vt:lpstr>How is loudness measured?</vt:lpstr>
      <vt:lpstr>Rocks</vt:lpstr>
      <vt:lpstr>What are the three main types of rocks? What are the properties of each type?</vt:lpstr>
      <vt:lpstr>Compare the strength of the different types of rock. Use their structure to explain why.</vt:lpstr>
      <vt:lpstr>What does porous mean? Draw a diagram of a rock that is porous.</vt:lpstr>
      <vt:lpstr>How are sedimentary rocks formed?</vt:lpstr>
      <vt:lpstr>How are metamorphic rocks formed?</vt:lpstr>
      <vt:lpstr>How are igneous rocks formed?</vt:lpstr>
      <vt:lpstr>Draw a diagram of the rock cycle.</vt:lpstr>
      <vt:lpstr>What is weathering? What are the two main types of weathering? How do they work.</vt:lpstr>
      <vt:lpstr>Describe freeze-thaw weathering.</vt:lpstr>
      <vt:lpstr>Describe onion skin weathering.</vt:lpstr>
      <vt:lpstr>Describe chemical weathering.</vt:lpstr>
      <vt:lpstr>Describe biological weathering.</vt:lpstr>
      <vt:lpstr>What is a fossil? Which type of rock can fossils be found in?</vt:lpstr>
      <vt:lpstr>What is a crystal? What does it mean if the crystals are interlocking?</vt:lpstr>
      <vt:lpstr>How do igneous rocks with different sized crystals form?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</dc:creator>
  <cp:lastModifiedBy>User1</cp:lastModifiedBy>
  <cp:revision>35</cp:revision>
  <dcterms:created xsi:type="dcterms:W3CDTF">2016-11-25T11:02:23Z</dcterms:created>
  <dcterms:modified xsi:type="dcterms:W3CDTF">2017-06-19T09:44:05Z</dcterms:modified>
</cp:coreProperties>
</file>