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  <p:sldMasterId id="2147483735" r:id="rId5"/>
    <p:sldMasterId id="2147483759" r:id="rId6"/>
  </p:sldMasterIdLst>
  <p:notesMasterIdLst>
    <p:notesMasterId r:id="rId33"/>
  </p:notesMasterIdLst>
  <p:sldIdLst>
    <p:sldId id="257" r:id="rId7"/>
    <p:sldId id="281" r:id="rId8"/>
    <p:sldId id="263" r:id="rId9"/>
    <p:sldId id="264" r:id="rId10"/>
    <p:sldId id="282" r:id="rId11"/>
    <p:sldId id="258" r:id="rId12"/>
    <p:sldId id="259" r:id="rId13"/>
    <p:sldId id="260" r:id="rId14"/>
    <p:sldId id="261" r:id="rId15"/>
    <p:sldId id="256" r:id="rId16"/>
    <p:sldId id="28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3" r:id="rId30"/>
    <p:sldId id="26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675B-D311-46FC-839A-6870C2734036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ABB0F-E032-4E72-992E-2F899F759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0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1F8FF-F856-44F2-B5A5-17106EDE5BFE}" type="slidenum">
              <a:rPr lang="en-GB"/>
              <a:pPr/>
              <a:t>3</a:t>
            </a:fld>
            <a:endParaRPr lang="en-GB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7305B-C8FD-42BD-856B-5E2B97296008}" type="slidenum">
              <a:rPr lang="en-GB"/>
              <a:pPr/>
              <a:t>4</a:t>
            </a:fld>
            <a:endParaRPr lang="en-GB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8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1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4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272388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272391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272393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7" name="Text Box 13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BBF3867-1767-4154-8931-A0A4345B15A5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317111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75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79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30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21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65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63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76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570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58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52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87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272388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272391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272393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7" name="Text Box 13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BBF3867-1767-4154-8931-A0A4345B15A5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25856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24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93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84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64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5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9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812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244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475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0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90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8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272388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9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272391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272393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7" name="Text Box 13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BBF3867-1767-4154-8931-A0A4345B15A5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25856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24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93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8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36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64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50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812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244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475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01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90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8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2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45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42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21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43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95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19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4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77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54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l">
              <a:defRPr sz="6000">
                <a:solidFill>
                  <a:srgbClr val="031A3B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708883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31A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7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>
                <a:solidFill>
                  <a:srgbClr val="210E30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210E30"/>
                </a:solidFill>
              </a:defRPr>
            </a:lvl2pPr>
            <a:lvl3pPr>
              <a:lnSpc>
                <a:spcPct val="150000"/>
              </a:lnSpc>
              <a:defRPr>
                <a:solidFill>
                  <a:srgbClr val="210E30"/>
                </a:solidFill>
              </a:defRPr>
            </a:lvl3pPr>
            <a:lvl4pPr>
              <a:lnSpc>
                <a:spcPct val="150000"/>
              </a:lnSpc>
              <a:defRPr>
                <a:solidFill>
                  <a:srgbClr val="210E30"/>
                </a:solidFill>
              </a:defRPr>
            </a:lvl4pPr>
            <a:lvl5pPr>
              <a:lnSpc>
                <a:spcPct val="150000"/>
              </a:lnSpc>
              <a:defRPr>
                <a:solidFill>
                  <a:srgbClr val="210E3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6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31A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50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31A3B"/>
                </a:solidFill>
              </a:defRPr>
            </a:lvl1pPr>
            <a:lvl2pPr>
              <a:defRPr sz="2400">
                <a:solidFill>
                  <a:srgbClr val="031A3B"/>
                </a:solidFill>
              </a:defRPr>
            </a:lvl2pPr>
            <a:lvl3pPr>
              <a:defRPr sz="2000">
                <a:solidFill>
                  <a:srgbClr val="031A3B"/>
                </a:solidFill>
              </a:defRPr>
            </a:lvl3pPr>
            <a:lvl4pPr>
              <a:defRPr sz="1800">
                <a:solidFill>
                  <a:srgbClr val="031A3B"/>
                </a:solidFill>
              </a:defRPr>
            </a:lvl4pPr>
            <a:lvl5pPr>
              <a:defRPr sz="1800">
                <a:solidFill>
                  <a:srgbClr val="031A3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31A3B"/>
                </a:solidFill>
              </a:defRPr>
            </a:lvl1pPr>
            <a:lvl2pPr>
              <a:defRPr sz="2400">
                <a:solidFill>
                  <a:srgbClr val="031A3B"/>
                </a:solidFill>
              </a:defRPr>
            </a:lvl2pPr>
            <a:lvl3pPr>
              <a:defRPr sz="2000">
                <a:solidFill>
                  <a:srgbClr val="031A3B"/>
                </a:solidFill>
              </a:defRPr>
            </a:lvl3pPr>
            <a:lvl4pPr>
              <a:defRPr sz="1800">
                <a:solidFill>
                  <a:srgbClr val="031A3B"/>
                </a:solidFill>
              </a:defRPr>
            </a:lvl4pPr>
            <a:lvl5pPr>
              <a:defRPr sz="1800">
                <a:solidFill>
                  <a:srgbClr val="031A3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76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6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2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31A3B"/>
                </a:solidFill>
              </a:defRPr>
            </a:lvl1pPr>
            <a:lvl2pPr>
              <a:defRPr sz="2800">
                <a:solidFill>
                  <a:srgbClr val="031A3B"/>
                </a:solidFill>
              </a:defRPr>
            </a:lvl2pPr>
            <a:lvl3pPr>
              <a:defRPr sz="2400">
                <a:solidFill>
                  <a:srgbClr val="031A3B"/>
                </a:solidFill>
              </a:defRPr>
            </a:lvl3pPr>
            <a:lvl4pPr>
              <a:defRPr sz="2000">
                <a:solidFill>
                  <a:srgbClr val="031A3B"/>
                </a:solidFill>
              </a:defRPr>
            </a:lvl4pPr>
            <a:lvl5pPr>
              <a:defRPr sz="2000">
                <a:solidFill>
                  <a:srgbClr val="031A3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05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35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75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31A3B"/>
                </a:solidFill>
              </a:defRPr>
            </a:lvl1pPr>
            <a:lvl2pPr>
              <a:defRPr>
                <a:solidFill>
                  <a:srgbClr val="031A3B"/>
                </a:solidFill>
              </a:defRPr>
            </a:lvl2pPr>
            <a:lvl3pPr>
              <a:defRPr>
                <a:solidFill>
                  <a:srgbClr val="031A3B"/>
                </a:solidFill>
              </a:defRPr>
            </a:lvl3pPr>
            <a:lvl4pPr>
              <a:defRPr>
                <a:solidFill>
                  <a:srgbClr val="031A3B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4C569A-2606-4A17-8A4F-772C7A105C4F}" type="datetimeFigureOut">
              <a:rPr lang="en-GB" smtClean="0">
                <a:solidFill>
                  <a:prstClr val="black"/>
                </a:solidFill>
              </a:rPr>
              <a:pPr/>
              <a:t>05/11/2015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FBD2D0-9C95-4E66-A568-E24554EC02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2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6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57E79-32FF-4B95-AF4C-1F988C0FBF79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342E-18E9-491A-BEBB-3C33224FF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1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271364" name="Picture 4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5" name="Picture 5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7" name="Picture 7" descr="left_butt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271369" name="Picture 9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271371" name="Picture 11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72" name="Picture 12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73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 Click to edit Master title style</a:t>
            </a:r>
          </a:p>
        </p:txBody>
      </p:sp>
      <p:sp>
        <p:nvSpPr>
          <p:cNvPr id="271386" name="Text Box 26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287EA4E-9423-485D-BDFB-BC4FDA7E6CE1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  <p:grpSp>
        <p:nvGrpSpPr>
          <p:cNvPr id="271405" name="Group 45"/>
          <p:cNvGrpSpPr>
            <a:grpSpLocks/>
          </p:cNvGrpSpPr>
          <p:nvPr userDrawn="1"/>
        </p:nvGrpSpPr>
        <p:grpSpPr bwMode="auto">
          <a:xfrm>
            <a:off x="234950" y="90488"/>
            <a:ext cx="360363" cy="360362"/>
            <a:chOff x="1247" y="890"/>
            <a:chExt cx="227" cy="227"/>
          </a:xfrm>
        </p:grpSpPr>
        <p:sp>
          <p:nvSpPr>
            <p:cNvPr id="271406" name="Oval 46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FFFF"/>
                </a:solidFill>
              </a:endParaRPr>
            </a:p>
          </p:txBody>
        </p:sp>
        <p:sp>
          <p:nvSpPr>
            <p:cNvPr id="271407" name="Oval 47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FFFF"/>
                </a:solidFill>
              </a:endParaRPr>
            </a:p>
          </p:txBody>
        </p:sp>
        <p:pic>
          <p:nvPicPr>
            <p:cNvPr id="271408" name="Picture 48" descr="KS3_chemistry_orange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90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1409" name="Picture 49" descr="7G_image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955"/>
              <a:ext cx="136" cy="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410" name="Picture 50" descr="7G_image2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917"/>
              <a:ext cx="84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106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271364" name="Picture 4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5" name="Picture 5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7" name="Picture 7" descr="left_butt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271369" name="Picture 9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271371" name="Picture 11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72" name="Picture 12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73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 Click to edit Master title style</a:t>
            </a:r>
          </a:p>
        </p:txBody>
      </p:sp>
      <p:sp>
        <p:nvSpPr>
          <p:cNvPr id="271386" name="Text Box 26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287EA4E-9423-485D-BDFB-BC4FDA7E6CE1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  <p:grpSp>
        <p:nvGrpSpPr>
          <p:cNvPr id="271405" name="Group 45"/>
          <p:cNvGrpSpPr>
            <a:grpSpLocks/>
          </p:cNvGrpSpPr>
          <p:nvPr userDrawn="1"/>
        </p:nvGrpSpPr>
        <p:grpSpPr bwMode="auto">
          <a:xfrm>
            <a:off x="234950" y="90488"/>
            <a:ext cx="360363" cy="360362"/>
            <a:chOff x="1247" y="890"/>
            <a:chExt cx="227" cy="227"/>
          </a:xfrm>
        </p:grpSpPr>
        <p:sp>
          <p:nvSpPr>
            <p:cNvPr id="271406" name="Oval 46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FFFF"/>
                </a:solidFill>
              </a:endParaRPr>
            </a:p>
          </p:txBody>
        </p:sp>
        <p:sp>
          <p:nvSpPr>
            <p:cNvPr id="271407" name="Oval 47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FFFF"/>
                </a:solidFill>
              </a:endParaRPr>
            </a:p>
          </p:txBody>
        </p:sp>
        <p:pic>
          <p:nvPicPr>
            <p:cNvPr id="271408" name="Picture 48" descr="KS3_chemistry_orange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90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1409" name="Picture 49" descr="7G_image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955"/>
              <a:ext cx="136" cy="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410" name="Picture 50" descr="7G_image2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917"/>
              <a:ext cx="84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11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2004</a:t>
            </a:r>
          </a:p>
        </p:txBody>
      </p:sp>
      <p:pic>
        <p:nvPicPr>
          <p:cNvPr id="271364" name="Picture 4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5" name="Picture 5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6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7" name="Picture 7" descr="left_butt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FFFFFF"/>
                </a:solidFill>
              </a:rPr>
              <a:t>1 of 20</a:t>
            </a:r>
            <a:endParaRPr lang="en-US" sz="1200" b="1" smtClean="0">
              <a:solidFill>
                <a:srgbClr val="FFFFFF"/>
              </a:solidFill>
            </a:endParaRPr>
          </a:p>
        </p:txBody>
      </p:sp>
      <p:pic>
        <p:nvPicPr>
          <p:cNvPr id="271369" name="Picture 9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smtClean="0">
                <a:solidFill>
                  <a:srgbClr val="9900CC"/>
                </a:solidFill>
              </a:rPr>
              <a:t>© Boardworks Ltd 2005</a:t>
            </a:r>
          </a:p>
        </p:txBody>
      </p:sp>
      <p:pic>
        <p:nvPicPr>
          <p:cNvPr id="271371" name="Picture 11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72" name="Picture 12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73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 Click to edit Master title style</a:t>
            </a:r>
          </a:p>
        </p:txBody>
      </p:sp>
      <p:sp>
        <p:nvSpPr>
          <p:cNvPr id="271386" name="Text Box 26"/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F287EA4E-9423-485D-BDFB-BC4FDA7E6CE1}" type="slidenum">
              <a:rPr lang="en-GB" sz="1200" b="1" smtClean="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200" b="1" smtClean="0">
                <a:solidFill>
                  <a:srgbClr val="FFFFFF"/>
                </a:solidFill>
              </a:rPr>
              <a:t> of 25</a:t>
            </a:r>
          </a:p>
        </p:txBody>
      </p:sp>
      <p:grpSp>
        <p:nvGrpSpPr>
          <p:cNvPr id="271405" name="Group 45"/>
          <p:cNvGrpSpPr>
            <a:grpSpLocks/>
          </p:cNvGrpSpPr>
          <p:nvPr userDrawn="1"/>
        </p:nvGrpSpPr>
        <p:grpSpPr bwMode="auto">
          <a:xfrm>
            <a:off x="234950" y="90488"/>
            <a:ext cx="360363" cy="360362"/>
            <a:chOff x="1247" y="890"/>
            <a:chExt cx="227" cy="227"/>
          </a:xfrm>
        </p:grpSpPr>
        <p:sp>
          <p:nvSpPr>
            <p:cNvPr id="271406" name="Oval 46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solidFill>
              <a:srgbClr val="01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FFFF"/>
                </a:solidFill>
              </a:endParaRPr>
            </a:p>
          </p:txBody>
        </p:sp>
        <p:sp>
          <p:nvSpPr>
            <p:cNvPr id="271407" name="Oval 47"/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FFFF"/>
                </a:solidFill>
              </a:endParaRPr>
            </a:p>
          </p:txBody>
        </p:sp>
        <p:pic>
          <p:nvPicPr>
            <p:cNvPr id="271408" name="Picture 48" descr="KS3_chemistry_orange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90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1409" name="Picture 49" descr="7G_image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955"/>
              <a:ext cx="136" cy="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410" name="Picture 50" descr="7G_image2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917"/>
              <a:ext cx="84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11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57E79-32FF-4B95-AF4C-1F988C0FBF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342E-18E9-491A-BEBB-3C33224FFF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1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F7FF"/>
            </a:gs>
            <a:gs pos="99000">
              <a:srgbClr val="E8F5F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6768752" cy="917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49694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6522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baseline="0">
          <a:solidFill>
            <a:srgbClr val="031A3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rgbClr val="031A3B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50A0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50A0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50A0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50A0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courtschool.com/activity/states_of_matter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204864"/>
            <a:ext cx="646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Properties of solids, liquids and gases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>
                <a:hlinkClick r:id="rId2"/>
              </a:rPr>
              <a:t>http://www.harcourtschool.com/activity/states_of_matter/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89" y="2024843"/>
            <a:ext cx="849694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Task</a:t>
            </a:r>
            <a:r>
              <a:rPr lang="en-GB" sz="1800" dirty="0" smtClean="0"/>
              <a:t> Draw a diagram to show what happens to the particles in a solid when they are heated and the solid changes to a liquid, then a gas.</a:t>
            </a:r>
            <a:endParaRPr lang="en-GB" sz="18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4" y="2679923"/>
            <a:ext cx="8123043" cy="329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276995" y="522920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59207" y="522920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19247" y="522920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76995" y="486916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59207" y="486916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19247" y="486916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76995" y="450912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59207" y="450912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19247" y="450912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167" y="5550254"/>
            <a:ext cx="980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31A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9773" y="5550254"/>
            <a:ext cx="1181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31A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Liquid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75359" y="5519682"/>
            <a:ext cx="980492" cy="49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31A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051720" y="491877"/>
            <a:ext cx="6768752" cy="917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baseline="0">
                <a:solidFill>
                  <a:srgbClr val="031A3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600" smtClean="0"/>
              <a:t>States of matter</a:t>
            </a:r>
            <a:endParaRPr lang="en-GB" sz="3600" dirty="0"/>
          </a:p>
        </p:txBody>
      </p:sp>
      <p:sp>
        <p:nvSpPr>
          <p:cNvPr id="22" name="Oval 21"/>
          <p:cNvSpPr/>
          <p:nvPr/>
        </p:nvSpPr>
        <p:spPr>
          <a:xfrm>
            <a:off x="4137677" y="522920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19889" y="522920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059949" y="5245769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19753" y="504918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39869" y="4885729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04400" y="504918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97275" y="4705709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667005" y="4705709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19766" y="4853565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290127" y="4718631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30087" y="5078671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95439" y="5067809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57710" y="4196282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70147" y="4265241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994213" y="4445261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857710" y="347839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512001" y="331071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871167" y="3829133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24000" cy="1524000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2576" y="1412776"/>
            <a:ext cx="10441160" cy="3096344"/>
          </a:xfrm>
        </p:spPr>
        <p:txBody>
          <a:bodyPr>
            <a:normAutofit/>
          </a:bodyPr>
          <a:lstStyle/>
          <a:p>
            <a:r>
              <a:rPr lang="en-GB" sz="8000" dirty="0" smtClean="0">
                <a:solidFill>
                  <a:srgbClr val="FF0000"/>
                </a:solidFill>
              </a:rPr>
              <a:t>Solid</a:t>
            </a:r>
            <a:r>
              <a:rPr lang="en-GB" sz="8000" dirty="0" smtClean="0"/>
              <a:t>, </a:t>
            </a:r>
            <a:r>
              <a:rPr lang="en-GB" sz="8000" dirty="0" smtClean="0">
                <a:solidFill>
                  <a:schemeClr val="accent6">
                    <a:lumMod val="75000"/>
                  </a:schemeClr>
                </a:solidFill>
              </a:rPr>
              <a:t>Liquid</a:t>
            </a:r>
            <a:r>
              <a:rPr lang="en-GB" sz="8000" dirty="0" smtClean="0"/>
              <a:t> or </a:t>
            </a:r>
            <a:r>
              <a:rPr lang="en-GB" sz="8000" dirty="0" smtClean="0">
                <a:solidFill>
                  <a:srgbClr val="00B050"/>
                </a:solidFill>
              </a:rPr>
              <a:t>Gas</a:t>
            </a:r>
            <a:r>
              <a:rPr lang="en-GB" sz="8000" dirty="0" smtClean="0"/>
              <a:t>?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1406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particles do not touch each other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475656" y="3605888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Gas!</a:t>
            </a:r>
            <a:endParaRPr lang="en-US" sz="8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65389"/>
            <a:ext cx="2727548" cy="27275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4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412776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particles are tightly packed together in a regular pattern</a:t>
            </a:r>
            <a:endParaRPr lang="en-GB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1475656" y="4073877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Solid!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168352" cy="31683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particles can only vibrate slightly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475656" y="3605888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Solid!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3168352" cy="3168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8758808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particles are loosely attracted to each other in a random arrangement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259632" y="4145885"/>
            <a:ext cx="33843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C00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Liquid!</a:t>
            </a:r>
            <a:endParaRPr lang="en-US" sz="8800" b="1" dirty="0">
              <a:ln w="11430">
                <a:solidFill>
                  <a:srgbClr val="FFC000"/>
                </a:solidFill>
              </a:ln>
              <a:solidFill>
                <a:srgbClr val="F79646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3168352" cy="3168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particles move fast in random directions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475656" y="3605888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Gas!</a:t>
            </a:r>
            <a:endParaRPr lang="en-US" sz="8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65389"/>
            <a:ext cx="2727548" cy="27275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4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14" y="758352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particles can flow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259632" y="2348880"/>
            <a:ext cx="33843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C00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Liquid!</a:t>
            </a:r>
            <a:endParaRPr lang="en-US" sz="8800" b="1" dirty="0">
              <a:ln w="11430">
                <a:solidFill>
                  <a:srgbClr val="FFC000"/>
                </a:solidFill>
              </a:ln>
              <a:solidFill>
                <a:srgbClr val="F79646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20027"/>
            <a:ext cx="2304256" cy="2304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9562" y="4365104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Gas!</a:t>
            </a:r>
            <a:endParaRPr lang="en-US" sz="8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93" y="4365104"/>
            <a:ext cx="2299878" cy="2299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379543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and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particles are strongly attracted to each other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475656" y="3605888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Solid!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3168352" cy="3168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75227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By the end of the lesson you should know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The names of the states of matter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That matter is made of particles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How the particles are arranged in solids liquids </a:t>
            </a:r>
          </a:p>
          <a:p>
            <a:r>
              <a:rPr lang="en-GB" sz="2800" dirty="0" smtClean="0"/>
              <a:t>and gases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The names of the changes of state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92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material keeps its shape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475656" y="3605888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Solid!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3168352" cy="3168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8758808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material takes the shape of the container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259632" y="3605888"/>
            <a:ext cx="33843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C00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Liquid!</a:t>
            </a:r>
            <a:endParaRPr lang="en-US" sz="8800" b="1" dirty="0">
              <a:ln w="11430">
                <a:solidFill>
                  <a:srgbClr val="FFC000"/>
                </a:solidFill>
              </a:ln>
              <a:solidFill>
                <a:srgbClr val="F79646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168352" cy="3168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8758808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material cannot be compressed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043608" y="2420888"/>
            <a:ext cx="33843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C00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Liquid!</a:t>
            </a:r>
            <a:endParaRPr lang="en-US" sz="8800" b="1" dirty="0">
              <a:ln w="11430">
                <a:solidFill>
                  <a:srgbClr val="FFC000"/>
                </a:solidFill>
              </a:ln>
              <a:solidFill>
                <a:srgbClr val="F79646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28" y="2564904"/>
            <a:ext cx="1800200" cy="18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379543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and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0619" y="4337653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Solid!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1128"/>
            <a:ext cx="1857107" cy="18571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The material spreads out in no particular shape</a:t>
            </a:r>
            <a:endParaRPr lang="en-GB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475656" y="3605888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Gas!</a:t>
            </a:r>
            <a:endParaRPr lang="en-US" sz="8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65389"/>
            <a:ext cx="2727548" cy="27275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51" y="0"/>
            <a:ext cx="4201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Solid</a:t>
            </a:r>
            <a:r>
              <a:rPr lang="en-GB" sz="3200" b="1" dirty="0" smtClean="0">
                <a:solidFill>
                  <a:prstClr val="black"/>
                </a:solidFill>
              </a:rPr>
              <a:t>, </a:t>
            </a:r>
            <a:r>
              <a:rPr lang="en-GB" sz="3200" b="1" dirty="0" smtClean="0">
                <a:solidFill>
                  <a:srgbClr val="F79646">
                    <a:lumMod val="75000"/>
                  </a:srgbClr>
                </a:solidFill>
              </a:rPr>
              <a:t>Liquid</a:t>
            </a:r>
            <a:r>
              <a:rPr lang="en-GB" sz="3200" b="1" dirty="0" smtClean="0">
                <a:solidFill>
                  <a:prstClr val="black"/>
                </a:solidFill>
              </a:rPr>
              <a:t> or </a:t>
            </a:r>
            <a:r>
              <a:rPr lang="en-GB" sz="3200" b="1" dirty="0" smtClean="0">
                <a:solidFill>
                  <a:srgbClr val="00B050"/>
                </a:solidFill>
              </a:rPr>
              <a:t>Gas</a:t>
            </a:r>
            <a:r>
              <a:rPr lang="en-GB" sz="3200" b="1" dirty="0" smtClean="0">
                <a:solidFill>
                  <a:prstClr val="black"/>
                </a:solidFill>
              </a:rPr>
              <a:t>?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75227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By the end of the lesson you should know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The names of the states of matter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That matter is made of particles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How the particles are arranged in solids liquids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and gases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The names of the changes of state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860" y="461863"/>
            <a:ext cx="398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 state of matter can change. 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84984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SOLID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56541" y="3284984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LIQUID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3326378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GAS</a:t>
            </a:r>
            <a:endParaRPr lang="en-GB" sz="2800" dirty="0"/>
          </a:p>
        </p:txBody>
      </p:sp>
      <p:sp>
        <p:nvSpPr>
          <p:cNvPr id="8" name="Curved Left Arrow 7"/>
          <p:cNvSpPr/>
          <p:nvPr/>
        </p:nvSpPr>
        <p:spPr>
          <a:xfrm rot="16200000">
            <a:off x="2462060" y="1815268"/>
            <a:ext cx="731520" cy="21922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21488"/>
            <a:ext cx="2189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83550" y="3931103"/>
            <a:ext cx="2189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61987"/>
            <a:ext cx="2189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0997" y="1974031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melting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3938" y="1976021"/>
            <a:ext cx="1668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evaporating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3033" y="4869159"/>
            <a:ext cx="264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Freezing, solidifying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2894" y="4869159"/>
            <a:ext cx="161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condensing</a:t>
            </a:r>
            <a:endParaRPr lang="en-GB" sz="2400" dirty="0"/>
          </a:p>
        </p:txBody>
      </p:sp>
      <p:sp>
        <p:nvSpPr>
          <p:cNvPr id="14" name="Curved Left Arrow 13"/>
          <p:cNvSpPr/>
          <p:nvPr/>
        </p:nvSpPr>
        <p:spPr>
          <a:xfrm rot="16200000">
            <a:off x="4166377" y="-949884"/>
            <a:ext cx="491237" cy="5360571"/>
          </a:xfrm>
          <a:prstGeom prst="curvedLeftArrow">
            <a:avLst>
              <a:gd name="adj1" fmla="val 25000"/>
              <a:gd name="adj2" fmla="val 480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6616" y="1148503"/>
            <a:ext cx="163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sublimating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68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ology-forums.com/gallery/33_13_06_11_12_14_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328592" cy="58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980728"/>
            <a:ext cx="3594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Ice floats on water because</a:t>
            </a:r>
          </a:p>
          <a:p>
            <a:r>
              <a:rPr lang="en-GB" sz="2400" dirty="0" smtClean="0"/>
              <a:t> it is less dense than water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This is because the molecules of water are held in fixed positions further apart because of special forces called </a:t>
            </a:r>
            <a:r>
              <a:rPr lang="en-GB" sz="2400" smtClean="0"/>
              <a:t>hydrogen bonds.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02579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620" name="Picture 36" descr="wi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1417637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60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Three states of matter</a:t>
            </a:r>
          </a:p>
        </p:txBody>
      </p:sp>
      <p:pic>
        <p:nvPicPr>
          <p:cNvPr id="195615" name="Picture 31" descr="carro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9713"/>
            <a:ext cx="1439862" cy="1992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5591" name="Object 7"/>
          <p:cNvGraphicFramePr>
            <a:graphicFrameLocks noChangeAspect="1"/>
          </p:cNvGraphicFramePr>
          <p:nvPr/>
        </p:nvGraphicFramePr>
        <p:xfrm>
          <a:off x="6661150" y="1628775"/>
          <a:ext cx="93503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icture Publisher Image" r:id="rId6" imgW="809640" imgH="2685960" progId="PictPub.Image.7">
                  <p:embed/>
                </p:oleObj>
              </mc:Choice>
              <mc:Fallback>
                <p:oleObj name="Picture Publisher Image" r:id="rId6" imgW="809640" imgH="2685960" progId="PictPub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1628775"/>
                        <a:ext cx="935038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621" name="Picture 37" descr="clock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144145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623" name="Picture 39" descr="washing-up liqu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28775"/>
            <a:ext cx="1298575" cy="1944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25" name="Picture 41" descr="orange juic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628775"/>
            <a:ext cx="122555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626" name="Picture 42" descr="gas_flam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4950"/>
            <a:ext cx="2208212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627" name="Picture 43" descr="su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28775"/>
            <a:ext cx="125730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628" name="Oval 44"/>
          <p:cNvSpPr>
            <a:spLocks noChangeAspect="1" noChangeArrowheads="1"/>
          </p:cNvSpPr>
          <p:nvPr/>
        </p:nvSpPr>
        <p:spPr bwMode="auto">
          <a:xfrm>
            <a:off x="339725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FFFF"/>
              </a:solidFill>
            </a:endParaRPr>
          </a:p>
        </p:txBody>
      </p:sp>
      <p:sp>
        <p:nvSpPr>
          <p:cNvPr id="195631" name="Text Box 47"/>
          <p:cNvSpPr txBox="1">
            <a:spLocks noChangeArrowheads="1"/>
          </p:cNvSpPr>
          <p:nvPr/>
        </p:nvSpPr>
        <p:spPr bwMode="auto">
          <a:xfrm>
            <a:off x="1258888" y="3519488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3200" b="1" smtClean="0">
                <a:solidFill>
                  <a:srgbClr val="010067"/>
                </a:solidFill>
              </a:rPr>
              <a:t>solid</a:t>
            </a:r>
          </a:p>
        </p:txBody>
      </p:sp>
      <p:pic>
        <p:nvPicPr>
          <p:cNvPr id="195632" name="Picture 48" descr="wooden guit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32250"/>
            <a:ext cx="1439862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633" name="Text Box 49"/>
          <p:cNvSpPr txBox="1">
            <a:spLocks noChangeArrowheads="1"/>
          </p:cNvSpPr>
          <p:nvPr/>
        </p:nvSpPr>
        <p:spPr bwMode="auto">
          <a:xfrm>
            <a:off x="4311650" y="3494088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3200" b="1" smtClean="0">
                <a:solidFill>
                  <a:srgbClr val="010067"/>
                </a:solidFill>
              </a:rPr>
              <a:t>liquid</a:t>
            </a:r>
          </a:p>
        </p:txBody>
      </p:sp>
      <p:pic>
        <p:nvPicPr>
          <p:cNvPr id="195634" name="Picture 50" descr="Lynmouth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r="13287"/>
          <a:stretch>
            <a:fillRect/>
          </a:stretch>
        </p:blipFill>
        <p:spPr bwMode="auto">
          <a:xfrm>
            <a:off x="3735388" y="4044950"/>
            <a:ext cx="2665412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635" name="Text Box 51"/>
          <p:cNvSpPr txBox="1">
            <a:spLocks noChangeArrowheads="1"/>
          </p:cNvSpPr>
          <p:nvPr/>
        </p:nvSpPr>
        <p:spPr bwMode="auto">
          <a:xfrm>
            <a:off x="7154863" y="3475038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3200" b="1" smtClean="0">
                <a:solidFill>
                  <a:srgbClr val="010067"/>
                </a:solidFill>
              </a:rPr>
              <a:t>gas</a:t>
            </a:r>
          </a:p>
        </p:txBody>
      </p:sp>
      <p:sp>
        <p:nvSpPr>
          <p:cNvPr id="195637" name="AutoShape 53"/>
          <p:cNvSpPr>
            <a:spLocks noChangeArrowheads="1"/>
          </p:cNvSpPr>
          <p:nvPr/>
        </p:nvSpPr>
        <p:spPr bwMode="auto">
          <a:xfrm>
            <a:off x="395288" y="1557338"/>
            <a:ext cx="3097212" cy="4570412"/>
          </a:xfrm>
          <a:prstGeom prst="roundRect">
            <a:avLst>
              <a:gd name="adj" fmla="val 466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FFFF"/>
              </a:solidFill>
            </a:endParaRPr>
          </a:p>
        </p:txBody>
      </p:sp>
      <p:sp>
        <p:nvSpPr>
          <p:cNvPr id="195640" name="AutoShape 56"/>
          <p:cNvSpPr>
            <a:spLocks noChangeArrowheads="1"/>
          </p:cNvSpPr>
          <p:nvPr/>
        </p:nvSpPr>
        <p:spPr bwMode="auto">
          <a:xfrm>
            <a:off x="6588125" y="1557338"/>
            <a:ext cx="2447925" cy="4570412"/>
          </a:xfrm>
          <a:prstGeom prst="roundRect">
            <a:avLst>
              <a:gd name="adj" fmla="val 466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FFFF"/>
              </a:solidFill>
            </a:endParaRPr>
          </a:p>
        </p:txBody>
      </p:sp>
      <p:sp>
        <p:nvSpPr>
          <p:cNvPr id="195641" name="AutoShape 57"/>
          <p:cNvSpPr>
            <a:spLocks noChangeArrowheads="1"/>
          </p:cNvSpPr>
          <p:nvPr/>
        </p:nvSpPr>
        <p:spPr bwMode="auto">
          <a:xfrm>
            <a:off x="3592513" y="1557338"/>
            <a:ext cx="2879725" cy="4570412"/>
          </a:xfrm>
          <a:prstGeom prst="roundRect">
            <a:avLst>
              <a:gd name="adj" fmla="val 466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FFFF"/>
              </a:solidFill>
            </a:endParaRPr>
          </a:p>
        </p:txBody>
      </p:sp>
      <p:sp>
        <p:nvSpPr>
          <p:cNvPr id="195645" name="Text Box 61"/>
          <p:cNvSpPr txBox="1">
            <a:spLocks noChangeArrowheads="1"/>
          </p:cNvSpPr>
          <p:nvPr/>
        </p:nvSpPr>
        <p:spPr bwMode="auto">
          <a:xfrm>
            <a:off x="592138" y="700088"/>
            <a:ext cx="8443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10067"/>
                </a:solidFill>
              </a:rPr>
              <a:t>At room temperature most substances exist in one of three physical states.</a:t>
            </a:r>
            <a:endParaRPr lang="en-GB" sz="2400" smtClean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9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5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5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956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95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95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95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95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956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956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956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95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95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955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95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95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95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95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28" grpId="0" animBg="1"/>
      <p:bldP spid="195631" grpId="0"/>
      <p:bldP spid="195633" grpId="0"/>
      <p:bldP spid="195635" grpId="0"/>
      <p:bldP spid="1956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Solid, liquid or gas?</a:t>
            </a:r>
          </a:p>
        </p:txBody>
      </p:sp>
      <p:pic>
        <p:nvPicPr>
          <p:cNvPr id="367619" name="Picture 3" descr="flash icon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33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5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272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75227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By the end of the lesson you should know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The names of the states of matter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That matter is made of particles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How the particles are arranged in solids liquids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and gases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The names of the changes of state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47864" y="2492896"/>
            <a:ext cx="1800200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02782" y="2766119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SOLIDS</a:t>
            </a:r>
            <a:endParaRPr lang="en-GB" sz="24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04048" y="980728"/>
            <a:ext cx="1944216" cy="1656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84168" y="519063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Keep their shape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8" name="Straight Connector 7"/>
          <p:cNvCxnSpPr>
            <a:stCxn id="2" idx="1"/>
          </p:cNvCxnSpPr>
          <p:nvPr/>
        </p:nvCxnSpPr>
        <p:spPr>
          <a:xfrm flipH="1" flipV="1">
            <a:off x="1475656" y="1268760"/>
            <a:ext cx="2135841" cy="1371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205" y="663079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Have a fixed volume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028" name="Picture 4" descr="http://www.ecotoys.com.au/product-pics/wooden-building-blocks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7" r="7883"/>
          <a:stretch/>
        </p:blipFill>
        <p:spPr bwMode="auto">
          <a:xfrm>
            <a:off x="3057338" y="3227784"/>
            <a:ext cx="2193535" cy="14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436096" y="4633188"/>
            <a:ext cx="1512168" cy="740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6136" y="5661248"/>
            <a:ext cx="299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Cannot be squashed</a:t>
            </a:r>
          </a:p>
          <a:p>
            <a:r>
              <a:rPr lang="en-GB" sz="2400" dirty="0" smtClean="0">
                <a:latin typeface="Comic Sans MS" pitchFamily="66" charset="0"/>
              </a:rPr>
              <a:t>(incompressible)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50873" y="5517232"/>
            <a:ext cx="545263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388424" y="5373216"/>
            <a:ext cx="402443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100392" y="6492245"/>
            <a:ext cx="792088" cy="177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48064" y="6492245"/>
            <a:ext cx="648072" cy="177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475656" y="4221088"/>
            <a:ext cx="1581682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0" y="5805264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Some are very heavy</a:t>
            </a:r>
          </a:p>
          <a:p>
            <a:r>
              <a:rPr lang="en-GB" sz="2400" dirty="0">
                <a:latin typeface="Comic Sans MS" pitchFamily="66" charset="0"/>
              </a:rPr>
              <a:t>f</a:t>
            </a:r>
            <a:r>
              <a:rPr lang="en-GB" sz="2400" dirty="0" smtClean="0">
                <a:latin typeface="Comic Sans MS" pitchFamily="66" charset="0"/>
              </a:rPr>
              <a:t>or their size (dense)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872" y="2996952"/>
            <a:ext cx="20162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79629" y="302301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liquids</a:t>
            </a:r>
            <a:endParaRPr lang="en-GB" sz="2800" dirty="0"/>
          </a:p>
        </p:txBody>
      </p:sp>
      <p:pic>
        <p:nvPicPr>
          <p:cNvPr id="2050" name="Picture 2" descr="http://www.dreamstime.com/full-beaker-thumb45545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9"/>
          <a:stretch/>
        </p:blipFill>
        <p:spPr bwMode="auto">
          <a:xfrm>
            <a:off x="3641601" y="3546234"/>
            <a:ext cx="1572766" cy="19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031757" y="1556792"/>
            <a:ext cx="1772491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34670" y="404664"/>
            <a:ext cx="4809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Take the shape of the container</a:t>
            </a:r>
          </a:p>
          <a:p>
            <a:r>
              <a:rPr lang="en-GB" sz="2400" dirty="0">
                <a:latin typeface="Comic Sans MS" pitchFamily="66" charset="0"/>
              </a:rPr>
              <a:t>b</a:t>
            </a:r>
            <a:r>
              <a:rPr lang="en-GB" sz="2400" dirty="0" smtClean="0">
                <a:latin typeface="Comic Sans MS" pitchFamily="66" charset="0"/>
              </a:rPr>
              <a:t>ut do not fill it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259632" y="1556792"/>
            <a:ext cx="2160240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980728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Have a fixed volume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14367" y="5157192"/>
            <a:ext cx="2093937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6136" y="5877272"/>
            <a:ext cx="299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Cannot be squashed</a:t>
            </a:r>
          </a:p>
          <a:p>
            <a:r>
              <a:rPr lang="en-GB" sz="2400" dirty="0" smtClean="0">
                <a:latin typeface="Comic Sans MS" pitchFamily="66" charset="0"/>
              </a:rPr>
              <a:t>(incompressible)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316416" y="5500117"/>
            <a:ext cx="474451" cy="377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031757" y="6093296"/>
            <a:ext cx="620363" cy="199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03648" y="4941168"/>
            <a:ext cx="1839523" cy="558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536" y="5877272"/>
            <a:ext cx="2366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Can flow so can</a:t>
            </a:r>
          </a:p>
          <a:p>
            <a:r>
              <a:rPr lang="en-GB" sz="2400" dirty="0">
                <a:latin typeface="Comic Sans MS" pitchFamily="66" charset="0"/>
              </a:rPr>
              <a:t>b</a:t>
            </a:r>
            <a:r>
              <a:rPr lang="en-GB" sz="2400" dirty="0" smtClean="0">
                <a:latin typeface="Comic Sans MS" pitchFamily="66" charset="0"/>
              </a:rPr>
              <a:t>e poured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3848" y="2780928"/>
            <a:ext cx="237626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05541" y="2895327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GASES</a:t>
            </a:r>
            <a:endParaRPr lang="en-GB" sz="2400" b="1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148064" y="1484784"/>
            <a:ext cx="1512168" cy="1296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6136" y="764704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No fixed volume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403648" y="1484784"/>
            <a:ext cx="1944216" cy="1296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216" y="762712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600" dirty="0" smtClean="0">
                <a:latin typeface="Comic Sans MS" pitchFamily="66" charset="0"/>
              </a:rPr>
              <a:t>Fill the container</a:t>
            </a:r>
            <a:endParaRPr lang="en-GB" sz="2400" spc="6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48064" y="3717032"/>
            <a:ext cx="1904185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00156" y="5445224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-300" dirty="0" smtClean="0">
                <a:latin typeface="Comic Sans MS" pitchFamily="66" charset="0"/>
              </a:rPr>
              <a:t>Can be squashed</a:t>
            </a:r>
          </a:p>
          <a:p>
            <a:r>
              <a:rPr lang="en-GB" sz="2400" spc="-300" dirty="0" smtClean="0">
                <a:latin typeface="Comic Sans MS" pitchFamily="66" charset="0"/>
              </a:rPr>
              <a:t>(compressible)</a:t>
            </a:r>
            <a:endParaRPr lang="en-GB" sz="2400" spc="-300" dirty="0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740352" y="4653136"/>
            <a:ext cx="56801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3"/>
          </p:cNvCxnSpPr>
          <p:nvPr/>
        </p:nvCxnSpPr>
        <p:spPr>
          <a:xfrm flipH="1">
            <a:off x="8049729" y="5860722"/>
            <a:ext cx="55471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48064" y="5860722"/>
            <a:ext cx="75608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47664" y="3717032"/>
            <a:ext cx="2057877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216" y="4653136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Can flow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203848" y="3717032"/>
            <a:ext cx="1020612" cy="21436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47664" y="6276221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Not very dense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41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latin typeface="Comic Sans MS" pitchFamily="66" charset="0"/>
              </a:rPr>
              <a:t>The Particle Model –</a:t>
            </a:r>
            <a:r>
              <a:rPr lang="en-GB" sz="2400" dirty="0" smtClean="0">
                <a:latin typeface="Comic Sans MS" pitchFamily="66" charset="0"/>
              </a:rPr>
              <a:t>sometimes called the kinetic theory</a:t>
            </a:r>
            <a:endParaRPr lang="en-GB" sz="2400" b="1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88840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1. All matter is made of particles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924944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2. They can have different sizes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092" y="382039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3. They can move around by themselves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092" y="4581128"/>
            <a:ext cx="409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4. The particles attract one another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125" y="5328219"/>
            <a:ext cx="642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5.The hotter the substance the faster the particles move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2000" b="1" dirty="0" smtClean="0">
            <a:solidFill>
              <a:srgbClr val="031A3B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544</Words>
  <Application>Microsoft Office PowerPoint</Application>
  <PresentationFormat>On-screen Show (4:3)</PresentationFormat>
  <Paragraphs>117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Comic Sans MS</vt:lpstr>
      <vt:lpstr>Verdana</vt:lpstr>
      <vt:lpstr>Office Theme</vt:lpstr>
      <vt:lpstr>1_master</vt:lpstr>
      <vt:lpstr>2_master</vt:lpstr>
      <vt:lpstr>3_master</vt:lpstr>
      <vt:lpstr>3_Office Theme</vt:lpstr>
      <vt:lpstr>5_Office Theme</vt:lpstr>
      <vt:lpstr>Picture Publisher Image</vt:lpstr>
      <vt:lpstr>PowerPoint Presentation</vt:lpstr>
      <vt:lpstr>PowerPoint Presentation</vt:lpstr>
      <vt:lpstr>      Three states of matter</vt:lpstr>
      <vt:lpstr>      Solid, liquid or gas?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http://www.harcourtschool.com/activity/states_of_matter/</vt:lpstr>
      <vt:lpstr>PowerPoint Presentation</vt:lpstr>
      <vt:lpstr>Solid, Liquid or Gas?</vt:lpstr>
      <vt:lpstr>The particles do not touch each other</vt:lpstr>
      <vt:lpstr>The particles are tightly packed together in a regular pattern</vt:lpstr>
      <vt:lpstr>The particles can only vibrate slightly</vt:lpstr>
      <vt:lpstr>The particles are loosely attracted to each other in a random arrangement</vt:lpstr>
      <vt:lpstr>The particles move fast in random directions</vt:lpstr>
      <vt:lpstr>The particles can flow</vt:lpstr>
      <vt:lpstr>The particles are strongly attracted to each other</vt:lpstr>
      <vt:lpstr>The material keeps its shape</vt:lpstr>
      <vt:lpstr>The material takes the shape of the container</vt:lpstr>
      <vt:lpstr>The material cannot be compressed</vt:lpstr>
      <vt:lpstr>The material spreads out in no particular shape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rosalyn</dc:creator>
  <cp:lastModifiedBy>rosalyn</cp:lastModifiedBy>
  <cp:revision>18</cp:revision>
  <dcterms:modified xsi:type="dcterms:W3CDTF">2015-11-05T09:21:56Z</dcterms:modified>
</cp:coreProperties>
</file>