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03" r:id="rId2"/>
    <p:sldMasterId id="2147483717" r:id="rId3"/>
    <p:sldMasterId id="2147483731" r:id="rId4"/>
  </p:sldMasterIdLst>
  <p:notesMasterIdLst>
    <p:notesMasterId r:id="rId31"/>
  </p:notesMasterIdLst>
  <p:sldIdLst>
    <p:sldId id="257" r:id="rId5"/>
    <p:sldId id="256" r:id="rId6"/>
    <p:sldId id="261" r:id="rId7"/>
    <p:sldId id="265" r:id="rId8"/>
    <p:sldId id="262" r:id="rId9"/>
    <p:sldId id="264" r:id="rId10"/>
    <p:sldId id="273" r:id="rId11"/>
    <p:sldId id="266" r:id="rId12"/>
    <p:sldId id="267" r:id="rId13"/>
    <p:sldId id="263" r:id="rId14"/>
    <p:sldId id="272" r:id="rId15"/>
    <p:sldId id="276" r:id="rId16"/>
    <p:sldId id="258" r:id="rId17"/>
    <p:sldId id="259" r:id="rId18"/>
    <p:sldId id="274" r:id="rId19"/>
    <p:sldId id="275" r:id="rId20"/>
    <p:sldId id="271" r:id="rId21"/>
    <p:sldId id="270" r:id="rId22"/>
    <p:sldId id="281" r:id="rId23"/>
    <p:sldId id="282" r:id="rId24"/>
    <p:sldId id="269" r:id="rId25"/>
    <p:sldId id="260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73C836E-E956-42A1-A2A9-33E4788EDD78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0A215B8-2B17-4CA9-AD09-1A63C389AA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7128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0368719-3DD9-4CB7-8B8B-98C69F722C0E}" type="slidenum">
              <a:rPr lang="en-GB" altLang="en-US">
                <a:solidFill>
                  <a:srgbClr val="000000"/>
                </a:solidFill>
                <a:latin typeface="Comic Sans MS" pitchFamily="66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A5DDA9F-6541-4BA0-BF3B-9535297534CB}" type="slidenum">
              <a:rPr lang="en-GB" altLang="en-US">
                <a:solidFill>
                  <a:srgbClr val="000000"/>
                </a:solidFill>
                <a:latin typeface="Comic Sans MS" pitchFamily="66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7B7384B-7490-401F-8B36-E3825366C6B2}" type="slidenum">
              <a:rPr lang="en-GB" altLang="en-US">
                <a:solidFill>
                  <a:srgbClr val="000000"/>
                </a:solidFill>
                <a:latin typeface="Comic Sans MS" pitchFamily="66" charset="0"/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3818D-832A-4204-8623-FD7BFB8504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429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2E8CE-D149-4A6D-A06F-D6C605B4BD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988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8BA7A-0214-49CC-8A97-9A9B65F4CB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440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D85EE-EB49-4C28-A4BF-C50FB45A47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774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1507CE01-7F9A-47A8-949A-779177DBC8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108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E2922E0-62C2-4757-85AD-AA57B9A237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425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8B5E4DC1-BCF7-4702-95BC-6D7FD6F06B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3251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3E7FF058-B7F8-45D4-A14E-42C581601B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4289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50507791-5B07-4C30-A276-D8551E237D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6856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6221A80-A05A-4971-BC70-C6C2DAE445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024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F6760DE-0D6D-44A9-948A-9275FF18B1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403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9896C-80F3-4123-8C83-342584DB52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9716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DB22B8F5-F540-458A-8D9A-3CD588C346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933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974657F4-69BC-4298-B83B-4329CDF976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327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22D8839-E7FB-4F41-8809-B66400604B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54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1BF3981-B4D5-4839-BE19-B5A4D0ADF4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68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25F9AF01-9945-4A72-A0AB-50FFF91721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5835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D2BC3C4C-0035-4949-9ADF-72AB658AF1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0557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34404FF7-F74E-4BB5-9979-A6AE4572AE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70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3728E9D2-1AB6-4143-ABEF-091BDA5207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2940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90DF119B-93BF-4470-BAC4-E9CB1E5339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976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751D24C-2AB9-4DDA-973A-27383ED832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96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84180-ED2B-4C68-AE5F-8CC1A6E7FE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6092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4B84857B-7C88-4629-B113-B90689F7EA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598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06FFBFF-7AB7-4A9C-BBF7-AF0512776E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328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DBF0F5C7-5165-4378-BCB4-EDA236904D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8730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B7986158-ED72-4539-8211-E456D2D3B0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5819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821D75E-17FE-493F-ACFB-8C1A6DAC16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2883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6E90C046-46E8-477E-8DD3-1F8C7CD38B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7491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C0CA4AB7-A5F5-4009-82C8-A8B8C353FC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31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B0F4D55-DFEB-4F2F-88C7-B72EC7DD99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05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1552699-DC60-4522-AD6C-B0D036B62A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2975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916B0D3B-C4FB-4663-9EE8-9DBF5F813C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390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0DADE-0A1C-4E64-8FBB-C79FDB6F8A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8278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5CC29ECC-FD87-4B3D-B4AA-6765636A11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4039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3EC4BC79-C2C0-45C2-8385-BFCF558CEC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6805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4431F0DC-6CC4-49D0-A824-AF52FB872C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09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DFBD687-1A23-4C29-A993-01F98C460B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945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11FB52A7-B963-4E83-AC35-A1DDB323BC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966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0288E77-AB22-4ECA-9039-DA8D152088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724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644939AA-8799-4212-80AC-0E07F2481E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256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6F51E33-5B1C-4163-8911-A2A91B37CE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168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65E5D449-B7EF-46B4-88B5-2C789652AE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928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C4A846CF-8CD6-49A0-B58B-D0AFB25285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36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6CD3C-6AE8-4B7B-B746-4466A68BD5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66178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720DD83-6806-4D4B-AF8D-E038A88558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0258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533F5EEA-968E-4FA5-AD54-EA7B00EADD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490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F2194-234E-458E-AC0E-E32CB30D4C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2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573D2-03D0-4CC6-9835-2F67CFF26D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360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ED81C-1A7A-4227-8EB1-3236BEC89C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920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FD5F3-8F01-4E8D-AB13-2556835BBB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90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A2500AA4-7961-4311-B66E-3C60707FDBB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072309C4-BA8F-47FA-8AB1-AEF5E5AA675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917FC4D2-7E48-41B1-B312-36270633222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AD9FE84D-0112-4CF3-9344-B9A77DCF125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learningzone/clips/how-does-the-earths-rotation-create-day-and-night/2173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learningzone/clips/the-earths-orbit-around-the-sun/1592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learningzone/clips/day-and-night-in-the-worlds-most-northerly-city/2429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825" y="333375"/>
            <a:ext cx="475297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Earth</a:t>
            </a:r>
          </a:p>
          <a:p>
            <a:pPr algn="ctr" eaLnBrk="1" hangingPunct="1">
              <a:defRPr/>
            </a:pPr>
            <a:r>
              <a:rPr lang="en-GB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Days and Years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7108" name="Picture 6" descr="earthspin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492375"/>
            <a:ext cx="2701925" cy="270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N_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09563" y="692696"/>
            <a:ext cx="8491537" cy="3673078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F0066"/>
                </a:solidFill>
              </a:rPr>
              <a:t>Because of this spin the sun rises in the ______ and sets in the ______</a:t>
            </a:r>
            <a:br>
              <a:rPr lang="en-GB" sz="3200" b="1" dirty="0" smtClean="0">
                <a:solidFill>
                  <a:srgbClr val="FF0066"/>
                </a:solidFill>
              </a:rPr>
            </a:br>
            <a:r>
              <a:rPr lang="en-GB" sz="3200" b="1" dirty="0" smtClean="0">
                <a:solidFill>
                  <a:srgbClr val="FF0066"/>
                </a:solidFill>
              </a:rPr>
              <a:t/>
            </a:r>
            <a:br>
              <a:rPr lang="en-GB" sz="3200" b="1" dirty="0" smtClean="0">
                <a:solidFill>
                  <a:srgbClr val="FF0066"/>
                </a:solidFill>
              </a:rPr>
            </a:br>
            <a:r>
              <a:rPr lang="en-GB" sz="3200" b="1" dirty="0">
                <a:solidFill>
                  <a:srgbClr val="FF0066"/>
                </a:solidFill>
              </a:rPr>
              <a:t/>
            </a:r>
            <a:br>
              <a:rPr lang="en-GB" sz="3200" b="1" dirty="0">
                <a:solidFill>
                  <a:srgbClr val="FF0066"/>
                </a:solidFill>
              </a:rPr>
            </a:br>
            <a:r>
              <a:rPr lang="en-GB" sz="3200" b="1" dirty="0">
                <a:solidFill>
                  <a:srgbClr val="FF0066"/>
                </a:solidFill>
              </a:rPr>
              <a:t/>
            </a:r>
            <a:br>
              <a:rPr lang="en-GB" sz="3200" b="1" dirty="0">
                <a:solidFill>
                  <a:srgbClr val="FF0066"/>
                </a:solidFill>
              </a:rPr>
            </a:br>
            <a:r>
              <a:rPr lang="en-GB" sz="3200" b="1" dirty="0" smtClean="0">
                <a:solidFill>
                  <a:srgbClr val="FF0066"/>
                </a:solidFill>
              </a:rPr>
              <a:t>Which direction is East in this example?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153762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EAST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53762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WEST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hlinkClick r:id="rId2"/>
              </a:rPr>
              <a:t>http://www.bbc.co.uk/learningzone/clips/how-does-the-earths-rotation-create-day-and-night/2173.html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3333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GB" sz="4400" dirty="0" smtClean="0"/>
              <a:t>The Earth orbits the…</a:t>
            </a:r>
          </a:p>
          <a:p>
            <a:pPr>
              <a:defRPr/>
            </a:pPr>
            <a:r>
              <a:rPr lang="en-GB" sz="4400" b="1" dirty="0" smtClean="0">
                <a:solidFill>
                  <a:srgbClr val="FFFF00"/>
                </a:solidFill>
              </a:rPr>
              <a:t>Sun</a:t>
            </a:r>
          </a:p>
          <a:p>
            <a:pPr>
              <a:defRPr/>
            </a:pPr>
            <a:r>
              <a:rPr lang="en-GB" sz="4400" dirty="0" smtClean="0"/>
              <a:t>The sun is a…</a:t>
            </a:r>
          </a:p>
          <a:p>
            <a:pPr>
              <a:defRPr/>
            </a:pPr>
            <a:r>
              <a:rPr lang="en-GB" sz="4400" b="1" dirty="0" smtClean="0">
                <a:solidFill>
                  <a:srgbClr val="FFFF00"/>
                </a:solidFill>
              </a:rPr>
              <a:t>Star</a:t>
            </a:r>
          </a:p>
        </p:txBody>
      </p:sp>
      <p:pic>
        <p:nvPicPr>
          <p:cNvPr id="59395" name="Picture 2" descr="http://faculty.wcas.northwestern.edu/~infocom/Ideas/graphics/ax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13062"/>
            <a:ext cx="4572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4" b="5566"/>
          <a:stretch>
            <a:fillRect/>
          </a:stretch>
        </p:blipFill>
        <p:spPr bwMode="auto">
          <a:xfrm>
            <a:off x="7391400" y="3124200"/>
            <a:ext cx="1206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143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828800" y="5375275"/>
            <a:ext cx="2368550" cy="18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676400" y="18288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5791200" y="53340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381000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The Earth orbits the sun every…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163763" y="1044575"/>
            <a:ext cx="52974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…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year</a:t>
            </a:r>
            <a:r>
              <a:rPr lang="en-GB" sz="36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(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365 </a:t>
            </a:r>
            <a:r>
              <a:rPr lang="en-GB" sz="3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1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/</a:t>
            </a:r>
            <a:r>
              <a:rPr lang="en-GB" sz="36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4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days</a:t>
            </a:r>
            <a:r>
              <a:rPr lang="en-GB" sz="36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)</a:t>
            </a:r>
            <a:endParaRPr lang="en-GB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246063" y="2835275"/>
            <a:ext cx="6188075" cy="3641725"/>
            <a:chOff x="1080" y="1200"/>
            <a:chExt cx="3898" cy="2294"/>
          </a:xfrm>
        </p:grpSpPr>
        <p:pic>
          <p:nvPicPr>
            <p:cNvPr id="61449" name="Picture 3" descr="Su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200"/>
              <a:ext cx="3240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0" name="Rectangle 4"/>
            <p:cNvSpPr>
              <a:spLocks noChangeArrowheads="1"/>
            </p:cNvSpPr>
            <p:nvPr/>
          </p:nvSpPr>
          <p:spPr bwMode="auto">
            <a:xfrm>
              <a:off x="1237" y="3399"/>
              <a:ext cx="1435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61451" name="Rectangle 5"/>
            <p:cNvSpPr>
              <a:spLocks noChangeArrowheads="1"/>
            </p:cNvSpPr>
            <p:nvPr/>
          </p:nvSpPr>
          <p:spPr bwMode="auto">
            <a:xfrm>
              <a:off x="3543" y="3353"/>
              <a:ext cx="1435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61452" name="Rectangle 6"/>
            <p:cNvSpPr>
              <a:spLocks noChangeArrowheads="1"/>
            </p:cNvSpPr>
            <p:nvPr/>
          </p:nvSpPr>
          <p:spPr bwMode="auto">
            <a:xfrm>
              <a:off x="1080" y="1202"/>
              <a:ext cx="1435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61443" name="Picture 7" descr="EA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 b="7193"/>
          <a:stretch>
            <a:fillRect/>
          </a:stretch>
        </p:blipFill>
        <p:spPr bwMode="auto">
          <a:xfrm>
            <a:off x="7043738" y="1716088"/>
            <a:ext cx="12858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AutoShape 8"/>
          <p:cNvSpPr>
            <a:spLocks noChangeArrowheads="1"/>
          </p:cNvSpPr>
          <p:nvPr/>
        </p:nvSpPr>
        <p:spPr bwMode="auto">
          <a:xfrm rot="-1862629">
            <a:off x="4781550" y="3044825"/>
            <a:ext cx="2336800" cy="495300"/>
          </a:xfrm>
          <a:prstGeom prst="leftArrow">
            <a:avLst>
              <a:gd name="adj1" fmla="val 50000"/>
              <a:gd name="adj2" fmla="val 11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010199"/>
                  </a:outerShdw>
                </a:effectLst>
              </a:rPr>
              <a:t>The Earth is kept in orbit by the force of…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191000" y="2209800"/>
            <a:ext cx="2203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4000">
                <a:effectLst>
                  <a:outerShdw blurRad="38100" dist="38100" dir="2700000" algn="tl">
                    <a:srgbClr val="010199"/>
                  </a:outerShdw>
                </a:effectLst>
              </a:rPr>
              <a:t>Gravity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943600" y="4191000"/>
            <a:ext cx="2590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…</a:t>
            </a:r>
            <a:r>
              <a:rPr lang="en-GB" altLang="en-US" sz="2400"/>
              <a:t>and by the fact that is is  moving at a high velocity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1816522">
            <a:off x="3138488" y="2057400"/>
            <a:ext cx="6005512" cy="42529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91" y="13608"/>
                </a:moveTo>
                <a:cubicBezTo>
                  <a:pt x="20269" y="12698"/>
                  <a:pt x="20411" y="11751"/>
                  <a:pt x="20411" y="10800"/>
                </a:cubicBezTo>
                <a:cubicBezTo>
                  <a:pt x="20411" y="6930"/>
                  <a:pt x="18090" y="3438"/>
                  <a:pt x="14523" y="1939"/>
                </a:cubicBezTo>
                <a:lnTo>
                  <a:pt x="14984" y="843"/>
                </a:lnTo>
                <a:cubicBezTo>
                  <a:pt x="18992" y="2528"/>
                  <a:pt x="21600" y="6452"/>
                  <a:pt x="21600" y="10800"/>
                </a:cubicBezTo>
                <a:cubicBezTo>
                  <a:pt x="21600" y="11869"/>
                  <a:pt x="21441" y="12933"/>
                  <a:pt x="21128" y="13956"/>
                </a:cubicBezTo>
                <a:lnTo>
                  <a:pt x="23710" y="14745"/>
                </a:lnTo>
                <a:lnTo>
                  <a:pt x="19597" y="16933"/>
                </a:lnTo>
                <a:lnTo>
                  <a:pt x="17409" y="12819"/>
                </a:lnTo>
                <a:lnTo>
                  <a:pt x="19991" y="1360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  <p:bldP spid="51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685" y="2997249"/>
            <a:ext cx="165576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73" y="3213149"/>
            <a:ext cx="2447925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4067373" y="3789412"/>
            <a:ext cx="1169987" cy="1079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285" y="3789412"/>
            <a:ext cx="165576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 flipV="1">
            <a:off x="2051248" y="4437112"/>
            <a:ext cx="5832475" cy="2016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841" y="10816"/>
                </a:moveTo>
                <a:cubicBezTo>
                  <a:pt x="19841" y="10811"/>
                  <a:pt x="19842" y="10805"/>
                  <a:pt x="19842" y="10800"/>
                </a:cubicBezTo>
                <a:cubicBezTo>
                  <a:pt x="19842" y="5806"/>
                  <a:pt x="15793" y="1758"/>
                  <a:pt x="10800" y="1758"/>
                </a:cubicBezTo>
                <a:cubicBezTo>
                  <a:pt x="6995" y="1758"/>
                  <a:pt x="3598" y="4138"/>
                  <a:pt x="2300" y="7714"/>
                </a:cubicBezTo>
                <a:lnTo>
                  <a:pt x="648" y="7114"/>
                </a:lnTo>
                <a:cubicBezTo>
                  <a:pt x="2198" y="2843"/>
                  <a:pt x="6256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6"/>
                  <a:pt x="21599" y="10813"/>
                  <a:pt x="21599" y="10820"/>
                </a:cubicBezTo>
                <a:lnTo>
                  <a:pt x="24299" y="10825"/>
                </a:lnTo>
                <a:lnTo>
                  <a:pt x="20713" y="14397"/>
                </a:lnTo>
                <a:lnTo>
                  <a:pt x="17141" y="10811"/>
                </a:lnTo>
                <a:lnTo>
                  <a:pt x="19841" y="1081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 rot="10800000" flipV="1">
            <a:off x="1403548" y="2420987"/>
            <a:ext cx="5759450" cy="2016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841" y="10816"/>
                </a:moveTo>
                <a:cubicBezTo>
                  <a:pt x="19841" y="10811"/>
                  <a:pt x="19842" y="10805"/>
                  <a:pt x="19842" y="10800"/>
                </a:cubicBezTo>
                <a:cubicBezTo>
                  <a:pt x="19842" y="5806"/>
                  <a:pt x="15793" y="1758"/>
                  <a:pt x="10800" y="1758"/>
                </a:cubicBezTo>
                <a:cubicBezTo>
                  <a:pt x="6943" y="1758"/>
                  <a:pt x="3511" y="4203"/>
                  <a:pt x="2253" y="7849"/>
                </a:cubicBezTo>
                <a:lnTo>
                  <a:pt x="591" y="7275"/>
                </a:lnTo>
                <a:cubicBezTo>
                  <a:pt x="2094" y="2921"/>
                  <a:pt x="6193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6"/>
                  <a:pt x="21599" y="10813"/>
                  <a:pt x="21599" y="10820"/>
                </a:cubicBezTo>
                <a:lnTo>
                  <a:pt x="24299" y="10825"/>
                </a:lnTo>
                <a:lnTo>
                  <a:pt x="20713" y="14397"/>
                </a:lnTo>
                <a:lnTo>
                  <a:pt x="17141" y="10811"/>
                </a:lnTo>
                <a:lnTo>
                  <a:pt x="19841" y="1081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0" y="430793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As the Earth orbits the Sun, when its axis </a:t>
            </a:r>
            <a:r>
              <a:rPr lang="en-GB" altLang="en-US" b="1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tips towards</a:t>
            </a:r>
            <a:r>
              <a:rPr lang="en-GB" altLang="en-US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the Sun, the weather </a:t>
            </a:r>
            <a:r>
              <a:rPr lang="en-GB" altLang="en-US" b="1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gets warmer</a:t>
            </a:r>
            <a:r>
              <a:rPr lang="en-GB" altLang="en-US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. When it </a:t>
            </a:r>
            <a:r>
              <a:rPr lang="en-GB" altLang="en-US" b="1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tips away</a:t>
            </a:r>
            <a:r>
              <a:rPr lang="en-GB" altLang="en-US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, the weather </a:t>
            </a:r>
            <a:r>
              <a:rPr lang="en-GB" altLang="en-US" b="1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gets colder</a:t>
            </a:r>
            <a:r>
              <a:rPr lang="en-GB" altLang="en-US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, causing the Earth’s seasons.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5" grpId="0" animBg="1"/>
      <p:bldP spid="43016" grpId="0" animBg="1"/>
      <p:bldP spid="430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7050" y="1989138"/>
            <a:ext cx="165576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05038"/>
            <a:ext cx="2447925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3995738" y="2781300"/>
            <a:ext cx="1169987" cy="1079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2781300"/>
            <a:ext cx="165576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AutoShape 7"/>
          <p:cNvSpPr>
            <a:spLocks noChangeArrowheads="1"/>
          </p:cNvSpPr>
          <p:nvPr/>
        </p:nvSpPr>
        <p:spPr bwMode="auto">
          <a:xfrm flipV="1">
            <a:off x="1835150" y="3716338"/>
            <a:ext cx="5832475" cy="2016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841" y="10816"/>
                </a:moveTo>
                <a:cubicBezTo>
                  <a:pt x="19841" y="10811"/>
                  <a:pt x="19842" y="10805"/>
                  <a:pt x="19842" y="10800"/>
                </a:cubicBezTo>
                <a:cubicBezTo>
                  <a:pt x="19842" y="5806"/>
                  <a:pt x="15793" y="1758"/>
                  <a:pt x="10800" y="1758"/>
                </a:cubicBezTo>
                <a:cubicBezTo>
                  <a:pt x="6770" y="1758"/>
                  <a:pt x="3227" y="4424"/>
                  <a:pt x="2111" y="8295"/>
                </a:cubicBezTo>
                <a:lnTo>
                  <a:pt x="422" y="7808"/>
                </a:lnTo>
                <a:cubicBezTo>
                  <a:pt x="1755" y="3184"/>
                  <a:pt x="5987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6"/>
                  <a:pt x="21599" y="10813"/>
                  <a:pt x="21599" y="10820"/>
                </a:cubicBezTo>
                <a:lnTo>
                  <a:pt x="24299" y="10825"/>
                </a:lnTo>
                <a:lnTo>
                  <a:pt x="20713" y="14397"/>
                </a:lnTo>
                <a:lnTo>
                  <a:pt x="17141" y="10811"/>
                </a:lnTo>
                <a:lnTo>
                  <a:pt x="19841" y="10816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alpha val="59000"/>
                </a:srgbClr>
              </a:gs>
              <a:gs pos="100000">
                <a:srgbClr val="FB0000">
                  <a:alpha val="5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519" name="AutoShape 8"/>
          <p:cNvSpPr>
            <a:spLocks noChangeArrowheads="1"/>
          </p:cNvSpPr>
          <p:nvPr/>
        </p:nvSpPr>
        <p:spPr bwMode="auto">
          <a:xfrm rot="10800000" flipV="1">
            <a:off x="1403350" y="1268413"/>
            <a:ext cx="5759450" cy="2016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841" y="10816"/>
                </a:moveTo>
                <a:cubicBezTo>
                  <a:pt x="19841" y="10811"/>
                  <a:pt x="19842" y="10805"/>
                  <a:pt x="19842" y="10800"/>
                </a:cubicBezTo>
                <a:cubicBezTo>
                  <a:pt x="19842" y="5806"/>
                  <a:pt x="15793" y="1758"/>
                  <a:pt x="10800" y="1758"/>
                </a:cubicBezTo>
                <a:cubicBezTo>
                  <a:pt x="6468" y="1758"/>
                  <a:pt x="2745" y="4829"/>
                  <a:pt x="1922" y="9081"/>
                </a:cubicBezTo>
                <a:lnTo>
                  <a:pt x="196" y="8747"/>
                </a:lnTo>
                <a:cubicBezTo>
                  <a:pt x="1179" y="3668"/>
                  <a:pt x="5626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6"/>
                  <a:pt x="21599" y="10813"/>
                  <a:pt x="21599" y="10820"/>
                </a:cubicBezTo>
                <a:lnTo>
                  <a:pt x="24299" y="10825"/>
                </a:lnTo>
                <a:lnTo>
                  <a:pt x="20713" y="14397"/>
                </a:lnTo>
                <a:lnTo>
                  <a:pt x="17141" y="10811"/>
                </a:lnTo>
                <a:lnTo>
                  <a:pt x="19841" y="10816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alpha val="59000"/>
                </a:srgbClr>
              </a:gs>
              <a:gs pos="100000">
                <a:srgbClr val="FB0000">
                  <a:alpha val="5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179388" y="4797425"/>
            <a:ext cx="1800225" cy="431800"/>
          </a:xfrm>
          <a:prstGeom prst="wedgeRectCallout">
            <a:avLst>
              <a:gd name="adj1" fmla="val 37565"/>
              <a:gd name="adj2" fmla="val -20919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winter here</a:t>
            </a: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179388" y="2492375"/>
            <a:ext cx="1800225" cy="431800"/>
          </a:xfrm>
          <a:prstGeom prst="wedgeRectCallout">
            <a:avLst>
              <a:gd name="adj1" fmla="val 55819"/>
              <a:gd name="adj2" fmla="val 155148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summer here</a:t>
            </a: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5651500" y="3573463"/>
            <a:ext cx="1800225" cy="431800"/>
          </a:xfrm>
          <a:prstGeom prst="wedgeRectCallout">
            <a:avLst>
              <a:gd name="adj1" fmla="val 36597"/>
              <a:gd name="adj2" fmla="val -18529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summer here</a:t>
            </a: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7164388" y="1341438"/>
            <a:ext cx="1800225" cy="431800"/>
          </a:xfrm>
          <a:prstGeom prst="wedgeRectCallout">
            <a:avLst>
              <a:gd name="adj1" fmla="val -34569"/>
              <a:gd name="adj2" fmla="val 180514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winter here</a:t>
            </a:r>
          </a:p>
        </p:txBody>
      </p:sp>
      <p:sp>
        <p:nvSpPr>
          <p:cNvPr id="64524" name="Oval 23"/>
          <p:cNvSpPr>
            <a:spLocks noChangeArrowheads="1"/>
          </p:cNvSpPr>
          <p:nvPr/>
        </p:nvSpPr>
        <p:spPr bwMode="auto">
          <a:xfrm>
            <a:off x="4211638" y="4868863"/>
            <a:ext cx="1368425" cy="119697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645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0200" y="4581525"/>
            <a:ext cx="165576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61" name="AutoShape 25"/>
          <p:cNvSpPr>
            <a:spLocks noChangeArrowheads="1"/>
          </p:cNvSpPr>
          <p:nvPr/>
        </p:nvSpPr>
        <p:spPr bwMode="auto">
          <a:xfrm>
            <a:off x="2916238" y="4292600"/>
            <a:ext cx="1800225" cy="431800"/>
          </a:xfrm>
          <a:prstGeom prst="wedgeRectCallout">
            <a:avLst>
              <a:gd name="adj1" fmla="val 53440"/>
              <a:gd name="adj2" fmla="val 13161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autumn here</a:t>
            </a:r>
          </a:p>
        </p:txBody>
      </p:sp>
      <p:sp>
        <p:nvSpPr>
          <p:cNvPr id="39962" name="AutoShape 26"/>
          <p:cNvSpPr>
            <a:spLocks noChangeArrowheads="1"/>
          </p:cNvSpPr>
          <p:nvPr/>
        </p:nvSpPr>
        <p:spPr bwMode="auto">
          <a:xfrm>
            <a:off x="2555875" y="6165850"/>
            <a:ext cx="1800225" cy="431800"/>
          </a:xfrm>
          <a:prstGeom prst="wedgeRectCallout">
            <a:avLst>
              <a:gd name="adj1" fmla="val 57319"/>
              <a:gd name="adj2" fmla="val -13823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spring here</a:t>
            </a:r>
          </a:p>
        </p:txBody>
      </p:sp>
      <p:sp>
        <p:nvSpPr>
          <p:cNvPr id="64528" name="Oval 27"/>
          <p:cNvSpPr>
            <a:spLocks noChangeArrowheads="1"/>
          </p:cNvSpPr>
          <p:nvPr/>
        </p:nvSpPr>
        <p:spPr bwMode="auto">
          <a:xfrm>
            <a:off x="3563938" y="476250"/>
            <a:ext cx="1295400" cy="119697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6452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475" y="188913"/>
            <a:ext cx="165576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4859338" y="188913"/>
            <a:ext cx="1800225" cy="431800"/>
          </a:xfrm>
          <a:prstGeom prst="wedgeRectCallout">
            <a:avLst>
              <a:gd name="adj1" fmla="val -87213"/>
              <a:gd name="adj2" fmla="val 52574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spring here</a:t>
            </a:r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2484438" y="1916113"/>
            <a:ext cx="1800225" cy="431800"/>
          </a:xfrm>
          <a:prstGeom prst="wedgeRectCallout">
            <a:avLst>
              <a:gd name="adj1" fmla="val 43741"/>
              <a:gd name="adj2" fmla="val -13566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autumn here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179388" y="260350"/>
            <a:ext cx="3168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In the </a:t>
            </a:r>
            <a:r>
              <a:rPr lang="en-GB" altLang="en-US" sz="2800" b="1">
                <a:solidFill>
                  <a:srgbClr val="FFFFFF"/>
                </a:solidFill>
                <a:latin typeface="Century Gothic" pitchFamily="34" charset="0"/>
                <a:cs typeface="Times New Roman" pitchFamily="18" charset="0"/>
              </a:rPr>
              <a:t>northern</a:t>
            </a:r>
            <a:r>
              <a:rPr lang="en-GB" altLang="en-US" sz="2800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 hemisphere: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6226175" y="5734050"/>
            <a:ext cx="2917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In the </a:t>
            </a:r>
            <a:r>
              <a:rPr lang="en-GB" altLang="en-US" sz="2800" b="1">
                <a:solidFill>
                  <a:srgbClr val="FFFFFF"/>
                </a:solidFill>
                <a:latin typeface="Century Gothic" pitchFamily="34" charset="0"/>
                <a:cs typeface="Times New Roman" pitchFamily="18" charset="0"/>
              </a:rPr>
              <a:t>southern</a:t>
            </a:r>
            <a:r>
              <a:rPr lang="en-GB" altLang="en-US" sz="2800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 hemisphere: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 animBg="1"/>
      <p:bldP spid="39952" grpId="0" animBg="1"/>
      <p:bldP spid="39953" grpId="0" animBg="1"/>
      <p:bldP spid="39954" grpId="0" animBg="1"/>
      <p:bldP spid="39961" grpId="0" animBg="1"/>
      <p:bldP spid="39962" grpId="0" animBg="1"/>
      <p:bldP spid="39965" grpId="0" animBg="1"/>
      <p:bldP spid="39966" grpId="0" animBg="1"/>
      <p:bldP spid="39967" grpId="0"/>
      <p:bldP spid="399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hlinkClick r:id="rId2"/>
              </a:rPr>
              <a:t>http://www.bbc.co.uk/learningzone/clips/the-earths-orbit-around-the-sun/1592.html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hlinkClick r:id="rId2"/>
              </a:rPr>
              <a:t>http://www.bbc.co.uk/learningzone/clips/day-and-night-in-the-worlds-most-northerly-city/2429.html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Leap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0725"/>
          </a:xfrm>
        </p:spPr>
        <p:txBody>
          <a:bodyPr/>
          <a:lstStyle/>
          <a:p>
            <a:r>
              <a:rPr lang="en-GB" dirty="0" smtClean="0"/>
              <a:t>Every four years we have a “leap year” which has an extra day, February 29</a:t>
            </a:r>
            <a:r>
              <a:rPr lang="en-GB" baseline="30000" dirty="0" smtClean="0"/>
              <a:t>th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Why do we need to have leap years?</a:t>
            </a:r>
            <a:endParaRPr lang="en-GB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66" y="4221088"/>
            <a:ext cx="3889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3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Learning Objectives: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Recall that the Earth gets heat and light from the Sun.</a:t>
            </a:r>
          </a:p>
          <a:p>
            <a:pPr eaLnBrk="1" hangingPunct="1">
              <a:defRPr/>
            </a:pPr>
            <a:r>
              <a:rPr lang="en-GB" dirty="0" smtClean="0"/>
              <a:t>Recall that the Earth spins on its axis AND orbits around the Sun.</a:t>
            </a:r>
          </a:p>
          <a:p>
            <a:pPr eaLnBrk="1" hangingPunct="1">
              <a:defRPr/>
            </a:pPr>
            <a:r>
              <a:rPr lang="en-GB" dirty="0" smtClean="0"/>
              <a:t>Describe how the motion of the Earth cause days, years and seasons.</a:t>
            </a:r>
          </a:p>
          <a:p>
            <a:pPr eaLnBrk="1" hangingPunct="1">
              <a:defRPr/>
            </a:pPr>
            <a:r>
              <a:rPr lang="en-GB" dirty="0" smtClean="0"/>
              <a:t>Explain why we need to have a “leap year” every 4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r>
              <a:rPr lang="en-GB" dirty="0" smtClean="0"/>
              <a:t>Leap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30725"/>
          </a:xfrm>
        </p:spPr>
        <p:txBody>
          <a:bodyPr/>
          <a:lstStyle/>
          <a:p>
            <a:r>
              <a:rPr lang="en-GB" dirty="0" smtClean="0"/>
              <a:t>It takes the Earth 365 </a:t>
            </a:r>
            <a:r>
              <a:rPr lang="en-GB" b="1" dirty="0" smtClean="0">
                <a:solidFill>
                  <a:srgbClr val="FFFF00"/>
                </a:solidFill>
              </a:rPr>
              <a:t>and ¼</a:t>
            </a:r>
            <a:r>
              <a:rPr lang="en-GB" dirty="0" smtClean="0"/>
              <a:t> days to orbit the sun.</a:t>
            </a:r>
          </a:p>
          <a:p>
            <a:r>
              <a:rPr lang="en-GB" dirty="0" smtClean="0"/>
              <a:t>We can’t have </a:t>
            </a:r>
            <a:r>
              <a:rPr lang="en-GB" b="1" dirty="0" smtClean="0">
                <a:solidFill>
                  <a:srgbClr val="FFFF00"/>
                </a:solidFill>
              </a:rPr>
              <a:t>¼ of a day </a:t>
            </a:r>
            <a:r>
              <a:rPr lang="en-GB" dirty="0" smtClean="0"/>
              <a:t>on the calendar.</a:t>
            </a:r>
          </a:p>
          <a:p>
            <a:r>
              <a:rPr lang="en-GB" dirty="0" smtClean="0"/>
              <a:t>Instead, every 4 years we have </a:t>
            </a:r>
            <a:r>
              <a:rPr lang="en-GB" b="1" dirty="0" smtClean="0">
                <a:solidFill>
                  <a:srgbClr val="FFFF00"/>
                </a:solidFill>
              </a:rPr>
              <a:t>1 extra day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26981" name="Picture 5" descr="Image result for earth orbiting the sun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40324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The Earth orbits the Sun</a:t>
            </a:r>
          </a:p>
        </p:txBody>
      </p:sp>
      <p:pic>
        <p:nvPicPr>
          <p:cNvPr id="68611" name="Picture 5" descr="msoD5B0F"/>
          <p:cNvPicPr>
            <a:picLocks noChangeAspect="1" noChangeArrowheads="1"/>
          </p:cNvPicPr>
          <p:nvPr/>
        </p:nvPicPr>
        <p:blipFill>
          <a:blip r:embed="rId2">
            <a:lum bright="-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220663"/>
            <a:ext cx="8964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Gravity also keeps the moon in orbit around the Earth.  The moon orbits the Earth every…</a:t>
            </a:r>
          </a:p>
        </p:txBody>
      </p:sp>
      <p:pic>
        <p:nvPicPr>
          <p:cNvPr id="69635" name="Picture 3" descr="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6"/>
          <a:stretch>
            <a:fillRect/>
          </a:stretch>
        </p:blipFill>
        <p:spPr bwMode="auto">
          <a:xfrm>
            <a:off x="1552575" y="1927225"/>
            <a:ext cx="28082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M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6"/>
          <a:stretch>
            <a:fillRect/>
          </a:stretch>
        </p:blipFill>
        <p:spPr bwMode="auto">
          <a:xfrm>
            <a:off x="5437188" y="2898775"/>
            <a:ext cx="9556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86363" y="1363663"/>
            <a:ext cx="33877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i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…28 days </a:t>
            </a:r>
          </a:p>
        </p:txBody>
      </p:sp>
      <p:sp>
        <p:nvSpPr>
          <p:cNvPr id="69638" name="TextBox 1"/>
          <p:cNvSpPr txBox="1">
            <a:spLocks noChangeArrowheads="1"/>
          </p:cNvSpPr>
          <p:nvPr/>
        </p:nvSpPr>
        <p:spPr bwMode="auto">
          <a:xfrm>
            <a:off x="4127500" y="4508500"/>
            <a:ext cx="4530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/>
              <a:t>This makes the moon a </a:t>
            </a:r>
            <a:r>
              <a:rPr lang="en-GB" altLang="en-US" b="1">
                <a:solidFill>
                  <a:srgbClr val="FFFF00"/>
                </a:solidFill>
              </a:rPr>
              <a:t>satellite</a:t>
            </a:r>
            <a:r>
              <a:rPr lang="en-GB" altLang="en-US"/>
              <a:t> (object that orbits the Earth).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23034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The Sun is </a:t>
            </a:r>
            <a:r>
              <a:rPr lang="en-GB" b="1" dirty="0" smtClean="0">
                <a:solidFill>
                  <a:srgbClr val="FFFF00"/>
                </a:solidFill>
              </a:rPr>
              <a:t>luminous</a:t>
            </a:r>
            <a:r>
              <a:rPr lang="en-GB" dirty="0" smtClean="0"/>
              <a:t> (gives out light), that’s why we see it.</a:t>
            </a:r>
          </a:p>
          <a:p>
            <a:pPr>
              <a:defRPr/>
            </a:pPr>
            <a:r>
              <a:rPr lang="en-GB" dirty="0" smtClean="0"/>
              <a:t>The moon is </a:t>
            </a:r>
            <a:r>
              <a:rPr lang="en-GB" b="1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 luminous.</a:t>
            </a:r>
          </a:p>
          <a:p>
            <a:pPr>
              <a:defRPr/>
            </a:pPr>
            <a:r>
              <a:rPr lang="en-GB" dirty="0" smtClean="0"/>
              <a:t>Why can we see the moon?</a:t>
            </a:r>
            <a:endParaRPr lang="en-GB" dirty="0"/>
          </a:p>
        </p:txBody>
      </p:sp>
      <p:pic>
        <p:nvPicPr>
          <p:cNvPr id="122882" name="Picture 2" descr="https://qph.is.quoracdn.net/main-qimg-b88ce6a74b8604b820ae619e9d576a66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2852738"/>
            <a:ext cx="4602162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3357563"/>
            <a:ext cx="33845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Light from the sun reflects off of the moon onto the Earth.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24479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dirty="0" smtClean="0"/>
              <a:t>Solar Eclipse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GB" dirty="0" smtClean="0"/>
              <a:t>An eclipse is when the moon blocks out light from the Sun on one place on Earth.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pic>
        <p:nvPicPr>
          <p:cNvPr id="176130" name="Picture 2" descr="http://physics.weber.edu/schroeder/ua/SolarEclipse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860800"/>
            <a:ext cx="81248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d1uvxqwmcz8fl1.cloudfront.net/tes/resources/6075901/490ab212-cab9-4dfc-b605-0be99ad6eeaa/image?width=500&amp;height=500&amp;version=141831573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552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i.ytimg.com/vi/5c_lL6I3Oa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598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2" descr="https://i.ytimg.com/vi/5c_lL6I3Oa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7" b="67310"/>
          <a:stretch>
            <a:fillRect/>
          </a:stretch>
        </p:blipFill>
        <p:spPr bwMode="auto">
          <a:xfrm>
            <a:off x="107950" y="404813"/>
            <a:ext cx="24876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828800" y="1371600"/>
          <a:ext cx="5410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CorelDRAW 6.0" r:id="rId3" imgW="25917525" imgH="31537275" progId="CorelDRAW.Graphic.6">
                  <p:embed/>
                </p:oleObj>
              </mc:Choice>
              <mc:Fallback>
                <p:oleObj name="CorelDRAW 6.0" r:id="rId3" imgW="25917525" imgH="31537275" progId="CorelDRAW.Graphic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677" t="24675" r="13979" b="11623"/>
                      <a:stretch>
                        <a:fillRect/>
                      </a:stretch>
                    </p:blipFill>
                    <p:spPr bwMode="auto">
                      <a:xfrm>
                        <a:off x="1828800" y="1371600"/>
                        <a:ext cx="5410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Line 3"/>
          <p:cNvSpPr>
            <a:spLocks noChangeShapeType="1"/>
          </p:cNvSpPr>
          <p:nvPr/>
        </p:nvSpPr>
        <p:spPr bwMode="auto">
          <a:xfrm flipH="1">
            <a:off x="3886200" y="1371600"/>
            <a:ext cx="990600" cy="51054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010199"/>
                  </a:outerShdw>
                </a:effectLst>
              </a:rPr>
              <a:t>The Earth is tilted on an axis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/>
              <a:t>North pole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819400" y="1600200"/>
            <a:ext cx="17526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/>
              <a:t>South pole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2743200" y="6248400"/>
            <a:ext cx="1066800" cy="152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5" b="7925"/>
          <a:stretch>
            <a:fillRect/>
          </a:stretch>
        </p:blipFill>
        <p:spPr bwMode="auto">
          <a:xfrm rot="762073">
            <a:off x="2838450" y="2127250"/>
            <a:ext cx="43195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010199"/>
                  </a:outerShdw>
                </a:effectLst>
              </a:rPr>
              <a:t>The Earth is divided up into the northern hemisphere and the southern hemisphere: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3059832" y="3861047"/>
            <a:ext cx="3768948" cy="88498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983413" y="5313363"/>
            <a:ext cx="1870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 b="1"/>
              <a:t>Equator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 flipV="1">
            <a:off x="6983412" y="4653136"/>
            <a:ext cx="828947" cy="622126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59" name="AutoShape 7"/>
          <p:cNvSpPr>
            <a:spLocks/>
          </p:cNvSpPr>
          <p:nvPr/>
        </p:nvSpPr>
        <p:spPr bwMode="auto">
          <a:xfrm rot="788645">
            <a:off x="2332950" y="1769809"/>
            <a:ext cx="811213" cy="1933575"/>
          </a:xfrm>
          <a:prstGeom prst="leftBrace">
            <a:avLst>
              <a:gd name="adj1" fmla="val 19863"/>
              <a:gd name="adj2" fmla="val 50000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03696" y="2246635"/>
            <a:ext cx="2224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 dirty="0"/>
              <a:t>Northern hemisphere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-37860" y="4334867"/>
            <a:ext cx="2409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 dirty="0"/>
              <a:t>Southern hemisphere</a:t>
            </a:r>
          </a:p>
        </p:txBody>
      </p:sp>
      <p:sp>
        <p:nvSpPr>
          <p:cNvPr id="49162" name="AutoShape 10"/>
          <p:cNvSpPr>
            <a:spLocks/>
          </p:cNvSpPr>
          <p:nvPr/>
        </p:nvSpPr>
        <p:spPr bwMode="auto">
          <a:xfrm rot="614356">
            <a:off x="1860551" y="3829397"/>
            <a:ext cx="811212" cy="1933575"/>
          </a:xfrm>
          <a:prstGeom prst="leftBrace">
            <a:avLst>
              <a:gd name="adj1" fmla="val 19863"/>
              <a:gd name="adj2" fmla="val 50000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 b="1" dirty="0"/>
              <a:t>The Earth spins on its axis every ___ (__ hours)</a:t>
            </a:r>
          </a:p>
        </p:txBody>
      </p:sp>
      <p:sp>
        <p:nvSpPr>
          <p:cNvPr id="51203" name="AutoShape 6"/>
          <p:cNvSpPr>
            <a:spLocks noChangeArrowheads="1"/>
          </p:cNvSpPr>
          <p:nvPr/>
        </p:nvSpPr>
        <p:spPr bwMode="auto">
          <a:xfrm>
            <a:off x="1109663" y="2651125"/>
            <a:ext cx="1633537" cy="2803525"/>
          </a:xfrm>
          <a:prstGeom prst="curvedRightArrow">
            <a:avLst>
              <a:gd name="adj1" fmla="val 59003"/>
              <a:gd name="adj2" fmla="val 82776"/>
              <a:gd name="adj3" fmla="val 17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51204" name="Picture 7" descr="earthspin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2060575"/>
            <a:ext cx="3744912" cy="374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Line 9"/>
          <p:cNvSpPr>
            <a:spLocks noChangeShapeType="1"/>
          </p:cNvSpPr>
          <p:nvPr/>
        </p:nvSpPr>
        <p:spPr bwMode="auto">
          <a:xfrm flipV="1">
            <a:off x="4427538" y="1916113"/>
            <a:ext cx="865187" cy="403383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56176" y="33265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DAY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3855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24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5068888" y="2073275"/>
            <a:ext cx="4659312" cy="2741613"/>
            <a:chOff x="1080" y="1200"/>
            <a:chExt cx="3898" cy="2294"/>
          </a:xfrm>
        </p:grpSpPr>
        <p:pic>
          <p:nvPicPr>
            <p:cNvPr id="52235" name="Picture 3" descr="Su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200"/>
              <a:ext cx="3240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6" name="Rectangle 4"/>
            <p:cNvSpPr>
              <a:spLocks noChangeArrowheads="1"/>
            </p:cNvSpPr>
            <p:nvPr/>
          </p:nvSpPr>
          <p:spPr bwMode="auto">
            <a:xfrm>
              <a:off x="1237" y="3399"/>
              <a:ext cx="1435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2237" name="Rectangle 5"/>
            <p:cNvSpPr>
              <a:spLocks noChangeArrowheads="1"/>
            </p:cNvSpPr>
            <p:nvPr/>
          </p:nvSpPr>
          <p:spPr bwMode="auto">
            <a:xfrm>
              <a:off x="3543" y="3353"/>
              <a:ext cx="1435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2238" name="Rectangle 6"/>
            <p:cNvSpPr>
              <a:spLocks noChangeArrowheads="1"/>
            </p:cNvSpPr>
            <p:nvPr/>
          </p:nvSpPr>
          <p:spPr bwMode="auto">
            <a:xfrm>
              <a:off x="1080" y="1202"/>
              <a:ext cx="1435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2227" name="Rectangle 7"/>
          <p:cNvSpPr>
            <a:spLocks noChangeArrowheads="1"/>
          </p:cNvSpPr>
          <p:nvPr/>
        </p:nvSpPr>
        <p:spPr bwMode="auto">
          <a:xfrm>
            <a:off x="3302000" y="1809750"/>
            <a:ext cx="2660650" cy="32019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2228" name="AutoShape 8"/>
          <p:cNvSpPr>
            <a:spLocks noChangeArrowheads="1"/>
          </p:cNvSpPr>
          <p:nvPr/>
        </p:nvSpPr>
        <p:spPr bwMode="auto">
          <a:xfrm>
            <a:off x="3714750" y="2247900"/>
            <a:ext cx="1836738" cy="538163"/>
          </a:xfrm>
          <a:prstGeom prst="leftArrow">
            <a:avLst>
              <a:gd name="adj1" fmla="val 50000"/>
              <a:gd name="adj2" fmla="val 8532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2229" name="AutoShape 9"/>
          <p:cNvSpPr>
            <a:spLocks noChangeArrowheads="1"/>
          </p:cNvSpPr>
          <p:nvPr/>
        </p:nvSpPr>
        <p:spPr bwMode="auto">
          <a:xfrm>
            <a:off x="3724275" y="3016250"/>
            <a:ext cx="1836738" cy="536575"/>
          </a:xfrm>
          <a:prstGeom prst="leftArrow">
            <a:avLst>
              <a:gd name="adj1" fmla="val 50000"/>
              <a:gd name="adj2" fmla="val 8557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2230" name="AutoShape 10"/>
          <p:cNvSpPr>
            <a:spLocks noChangeArrowheads="1"/>
          </p:cNvSpPr>
          <p:nvPr/>
        </p:nvSpPr>
        <p:spPr bwMode="auto">
          <a:xfrm>
            <a:off x="3722688" y="3844925"/>
            <a:ext cx="1836737" cy="538163"/>
          </a:xfrm>
          <a:prstGeom prst="leftArrow">
            <a:avLst>
              <a:gd name="adj1" fmla="val 50000"/>
              <a:gd name="adj2" fmla="val 8532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2231" name="Text Box 11"/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 b="1"/>
              <a:t>While the Earth is spinning the side that faces the sun is in ________</a:t>
            </a:r>
          </a:p>
        </p:txBody>
      </p:sp>
      <p:grpSp>
        <p:nvGrpSpPr>
          <p:cNvPr id="52232" name="Group 12"/>
          <p:cNvGrpSpPr>
            <a:grpSpLocks/>
          </p:cNvGrpSpPr>
          <p:nvPr/>
        </p:nvGrpSpPr>
        <p:grpSpPr bwMode="auto">
          <a:xfrm>
            <a:off x="1169988" y="2271713"/>
            <a:ext cx="2146300" cy="2025650"/>
            <a:chOff x="1152" y="864"/>
            <a:chExt cx="3408" cy="3216"/>
          </a:xfrm>
        </p:grpSpPr>
        <p:graphicFrame>
          <p:nvGraphicFramePr>
            <p:cNvPr id="52233" name="Object 13"/>
            <p:cNvGraphicFramePr>
              <a:graphicFrameLocks noChangeAspect="1"/>
            </p:cNvGraphicFramePr>
            <p:nvPr/>
          </p:nvGraphicFramePr>
          <p:xfrm>
            <a:off x="1152" y="864"/>
            <a:ext cx="3408" cy="3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1" name="CorelDRAW 6.0" r:id="rId4" imgW="25917525" imgH="31537275" progId="CorelDRAW.Graphic.6">
                    <p:embed/>
                  </p:oleObj>
                </mc:Choice>
                <mc:Fallback>
                  <p:oleObj name="CorelDRAW 6.0" r:id="rId4" imgW="25917525" imgH="31537275" progId="CorelDRAW.Graphic.6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677" t="24675" r="13979" b="11623"/>
                        <a:stretch>
                          <a:fillRect/>
                        </a:stretch>
                      </p:blipFill>
                      <p:spPr bwMode="auto">
                        <a:xfrm>
                          <a:off x="1152" y="864"/>
                          <a:ext cx="3408" cy="3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34" name="Line 14"/>
            <p:cNvSpPr>
              <a:spLocks noChangeShapeType="1"/>
            </p:cNvSpPr>
            <p:nvPr/>
          </p:nvSpPr>
          <p:spPr bwMode="auto">
            <a:xfrm flipH="1">
              <a:off x="2448" y="864"/>
              <a:ext cx="624" cy="321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48278" y="803930"/>
            <a:ext cx="219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DAYTIME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1" name="Picture 37" descr="MMAG00177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005">
            <a:off x="5148263" y="27813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0" y="622995"/>
            <a:ext cx="7689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i="1" dirty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At any time, </a:t>
            </a:r>
            <a:r>
              <a:rPr lang="en-GB" altLang="en-US" b="1" i="1" u="sng" dirty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half</a:t>
            </a:r>
            <a:r>
              <a:rPr lang="en-GB" altLang="en-US" b="1" i="1" dirty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 of the Earth faces the sun and therefore receives </a:t>
            </a:r>
            <a:r>
              <a:rPr lang="en-GB" altLang="en-US" b="1" i="1" u="sng" dirty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light</a:t>
            </a:r>
            <a:r>
              <a:rPr lang="en-GB" altLang="en-US" b="1" i="1" dirty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2843213" y="3214688"/>
            <a:ext cx="1752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1042988" y="5589588"/>
            <a:ext cx="7127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i="1" dirty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The other </a:t>
            </a:r>
            <a:r>
              <a:rPr lang="en-GB" altLang="en-US" sz="2800" b="1" i="1" u="sng" dirty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half</a:t>
            </a:r>
            <a:r>
              <a:rPr lang="en-GB" altLang="en-US" sz="2800" b="1" i="1" dirty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 faces away from the Sun,             and so receives very little </a:t>
            </a:r>
            <a:r>
              <a:rPr lang="en-GB" altLang="en-US" sz="2800" b="1" i="1" u="sng" dirty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light</a:t>
            </a:r>
            <a:r>
              <a:rPr lang="en-GB" altLang="en-US" sz="2800" b="1" i="1" dirty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759450" y="4797425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1">
                <a:solidFill>
                  <a:srgbClr val="FFCC00"/>
                </a:solidFill>
                <a:latin typeface="Comic Sans MS" pitchFamily="66" charset="0"/>
                <a:cs typeface="Times New Roman" pitchFamily="18" charset="0"/>
              </a:rPr>
              <a:t>This part is in </a:t>
            </a:r>
            <a:r>
              <a:rPr lang="en-GB" altLang="en-US" sz="2400" b="1" i="1">
                <a:solidFill>
                  <a:srgbClr val="3399FF"/>
                </a:solidFill>
                <a:latin typeface="Comic Sans MS" pitchFamily="66" charset="0"/>
                <a:cs typeface="Times New Roman" pitchFamily="18" charset="0"/>
              </a:rPr>
              <a:t>night</a:t>
            </a:r>
            <a:r>
              <a:rPr lang="en-GB" altLang="en-US" sz="2400" b="1" i="1">
                <a:solidFill>
                  <a:srgbClr val="FFCC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2447925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971550" y="2781300"/>
            <a:ext cx="1169988" cy="1079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555875" y="1773238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1">
                <a:solidFill>
                  <a:srgbClr val="FFCC00"/>
                </a:solidFill>
                <a:latin typeface="Comic Sans MS" pitchFamily="66" charset="0"/>
                <a:cs typeface="Times New Roman" pitchFamily="18" charset="0"/>
              </a:rPr>
              <a:t>This part is in </a:t>
            </a:r>
            <a:r>
              <a:rPr lang="en-GB" altLang="en-US" sz="2400" b="1" i="1">
                <a:solidFill>
                  <a:srgbClr val="CCECFF"/>
                </a:solidFill>
                <a:latin typeface="Comic Sans MS" pitchFamily="66" charset="0"/>
                <a:cs typeface="Times New Roman" pitchFamily="18" charset="0"/>
              </a:rPr>
              <a:t>day</a:t>
            </a:r>
            <a:r>
              <a:rPr lang="en-GB" altLang="en-US" sz="2400" b="1" i="1">
                <a:solidFill>
                  <a:srgbClr val="FFCC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2700338" y="2925763"/>
            <a:ext cx="1752600" cy="0"/>
          </a:xfrm>
          <a:prstGeom prst="line">
            <a:avLst/>
          </a:prstGeom>
          <a:noFill/>
          <a:ln w="76200">
            <a:solidFill>
              <a:srgbClr val="FCA3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2555875" y="2638425"/>
            <a:ext cx="17526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2700338" y="3502025"/>
            <a:ext cx="1752600" cy="0"/>
          </a:xfrm>
          <a:prstGeom prst="line">
            <a:avLst/>
          </a:prstGeom>
          <a:noFill/>
          <a:ln w="76200">
            <a:solidFill>
              <a:srgbClr val="FCA3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2555875" y="3790950"/>
            <a:ext cx="17526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H="1">
            <a:off x="5724525" y="1773238"/>
            <a:ext cx="0" cy="309562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5724525" y="1700213"/>
            <a:ext cx="1366838" cy="3168650"/>
          </a:xfrm>
          <a:prstGeom prst="rect">
            <a:avLst/>
          </a:pr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chemeClr val="bg1">
                  <a:gamma/>
                  <a:tint val="92157"/>
                  <a:invGamma/>
                  <a:alpha val="64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66" grpId="0" animBg="1"/>
      <p:bldP spid="6167" grpId="0"/>
      <p:bldP spid="6170" grpId="0"/>
      <p:bldP spid="6172" grpId="0" animBg="1"/>
      <p:bldP spid="6173" grpId="0"/>
      <p:bldP spid="6174" grpId="0" animBg="1"/>
      <p:bldP spid="6175" grpId="0" animBg="1"/>
      <p:bldP spid="6176" grpId="0" animBg="1"/>
      <p:bldP spid="6177" grpId="0" animBg="1"/>
      <p:bldP spid="6179" grpId="0" animBg="1"/>
      <p:bldP spid="6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Day and night</a:t>
            </a:r>
          </a:p>
        </p:txBody>
      </p:sp>
      <p:pic>
        <p:nvPicPr>
          <p:cNvPr id="55299" name="Picture 4" descr="msoA163"/>
          <p:cNvPicPr>
            <a:picLocks noChangeAspect="1" noChangeArrowheads="1"/>
          </p:cNvPicPr>
          <p:nvPr/>
        </p:nvPicPr>
        <p:blipFill>
          <a:blip r:embed="rId2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489075"/>
            <a:ext cx="85820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7"/>
          <p:cNvSpPr txBox="1">
            <a:spLocks noChangeArrowheads="1"/>
          </p:cNvSpPr>
          <p:nvPr/>
        </p:nvSpPr>
        <p:spPr bwMode="auto">
          <a:xfrm>
            <a:off x="265113" y="1914525"/>
            <a:ext cx="2736850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/>
              <a:t>This side of the Earth is facing away from the Sun.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/>
              <a:t>It is night time for people that live here.</a:t>
            </a:r>
          </a:p>
        </p:txBody>
      </p:sp>
      <p:sp>
        <p:nvSpPr>
          <p:cNvPr id="56323" name="Text Box 8"/>
          <p:cNvSpPr txBox="1">
            <a:spLocks noChangeArrowheads="1"/>
          </p:cNvSpPr>
          <p:nvPr/>
        </p:nvSpPr>
        <p:spPr bwMode="auto">
          <a:xfrm>
            <a:off x="6227763" y="1698625"/>
            <a:ext cx="2376487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/>
              <a:t>This side of the Earth is facing the Sun.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/>
              <a:t>It is daytime for the people that live here.</a:t>
            </a:r>
          </a:p>
        </p:txBody>
      </p:sp>
      <p:pic>
        <p:nvPicPr>
          <p:cNvPr id="56324" name="Picture 9" descr="spinning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2276475"/>
            <a:ext cx="2952750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417</TotalTime>
  <Words>518</Words>
  <Application>Microsoft Office PowerPoint</Application>
  <PresentationFormat>On-screen Show (4:3)</PresentationFormat>
  <Paragraphs>76</Paragraphs>
  <Slides>26</Slides>
  <Notes>3</Notes>
  <HiddenSlides>6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Orbit</vt:lpstr>
      <vt:lpstr>1_Default Design</vt:lpstr>
      <vt:lpstr>2_Default Design</vt:lpstr>
      <vt:lpstr>3_Default Design</vt:lpstr>
      <vt:lpstr>CorelDRAW 6.0</vt:lpstr>
      <vt:lpstr>PowerPoint Presentation</vt:lpstr>
      <vt:lpstr>Learning 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and night</vt:lpstr>
      <vt:lpstr>PowerPoint Presentation</vt:lpstr>
      <vt:lpstr>Because of this spin the sun rises in the ______ and sets in the ______    Which direction is East in this example?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Leap Year</vt:lpstr>
      <vt:lpstr>Leap Years</vt:lpstr>
      <vt:lpstr>The Earth orbits the Sun</vt:lpstr>
      <vt:lpstr>Gravity also keeps the moon in orbit around the Earth.  The moon orbits the Earth every…</vt:lpstr>
      <vt:lpstr>PowerPoint Presentation</vt:lpstr>
      <vt:lpstr>PowerPoint Presentation</vt:lpstr>
      <vt:lpstr>PowerPoint Presentation</vt:lpstr>
      <vt:lpstr>PowerPoint Presentation</vt:lpstr>
    </vt:vector>
  </TitlesOfParts>
  <Company>Wirral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Bella Griffiths</dc:creator>
  <cp:lastModifiedBy>User1</cp:lastModifiedBy>
  <cp:revision>39</cp:revision>
  <dcterms:created xsi:type="dcterms:W3CDTF">2003-11-06T20:33:45Z</dcterms:created>
  <dcterms:modified xsi:type="dcterms:W3CDTF">2017-06-29T15:23:46Z</dcterms:modified>
</cp:coreProperties>
</file>