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80" r:id="rId25"/>
    <p:sldId id="279" r:id="rId26"/>
    <p:sldId id="281" r:id="rId27"/>
    <p:sldId id="282" r:id="rId28"/>
    <p:sldId id="284" r:id="rId29"/>
    <p:sldId id="285" r:id="rId30"/>
    <p:sldId id="287" r:id="rId31"/>
    <p:sldId id="288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66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9A8F5-1A6F-40E2-AB6D-B1DA02E53542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D7F70-F6C7-49C5-8E82-E7016C6974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one of these points of light is actually a whole galaxy of stars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7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Powers of Ten video showing the scale of the universe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1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 sun is 4.5 billion years old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23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Helix nebula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95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Crab nebula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8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Carina nebula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3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Horse head nebula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9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3-D reconstruction</a:t>
            </a:r>
            <a:r>
              <a:rPr lang="en-GB" baseline="0" dirty="0" smtClean="0"/>
              <a:t> of supernova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D7F70-F6C7-49C5-8E82-E7016C69742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98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8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50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8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31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5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7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1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3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4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D6FE-E047-47FF-B4CC-F84D7DBFE8AD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0D664-8491-465B-AA87-AAF99D714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07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ZxSjMhvd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bc.co.uk/news/av/science-environment-10867969/exploding-star-reconstructed-in-3d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fKBhvDjuy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Stars, Galaxies, and the Universe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Learning Objectives:</a:t>
            </a:r>
          </a:p>
          <a:p>
            <a:r>
              <a:rPr lang="en-GB" sz="4000" dirty="0" smtClean="0"/>
              <a:t>Recall our cosmic address.</a:t>
            </a:r>
          </a:p>
          <a:p>
            <a:r>
              <a:rPr lang="en-GB" sz="4000" dirty="0" smtClean="0"/>
              <a:t>Describe the life cycle of stars.</a:t>
            </a:r>
          </a:p>
          <a:p>
            <a:r>
              <a:rPr lang="en-GB" sz="4000" dirty="0" smtClean="0"/>
              <a:t>Explain how our understanding of the Universe has changed over time.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303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Terms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Planet</a:t>
            </a:r>
          </a:p>
          <a:p>
            <a:r>
              <a:rPr lang="en-GB" sz="4400" dirty="0" smtClean="0"/>
              <a:t>Planetary System</a:t>
            </a:r>
          </a:p>
          <a:p>
            <a:r>
              <a:rPr lang="en-GB" sz="4400" dirty="0" smtClean="0"/>
              <a:t>Star</a:t>
            </a:r>
          </a:p>
          <a:p>
            <a:r>
              <a:rPr lang="en-GB" sz="4400" dirty="0" smtClean="0"/>
              <a:t>Galaxy</a:t>
            </a:r>
          </a:p>
          <a:p>
            <a:r>
              <a:rPr lang="en-GB" sz="4400" dirty="0" smtClean="0"/>
              <a:t>Universe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223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Planets and Planetary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600" dirty="0" smtClean="0"/>
              <a:t>A </a:t>
            </a:r>
            <a:r>
              <a:rPr lang="en-GB" sz="2600" b="1" dirty="0" smtClean="0">
                <a:solidFill>
                  <a:srgbClr val="FFFF00"/>
                </a:solidFill>
              </a:rPr>
              <a:t>planet</a:t>
            </a:r>
            <a:r>
              <a:rPr lang="en-GB" sz="2600" dirty="0" smtClean="0">
                <a:solidFill>
                  <a:srgbClr val="FFFF00"/>
                </a:solidFill>
              </a:rPr>
              <a:t> </a:t>
            </a:r>
            <a:r>
              <a:rPr lang="en-GB" sz="2600" dirty="0" smtClean="0"/>
              <a:t>is a large object orbiting around a star.</a:t>
            </a:r>
          </a:p>
          <a:p>
            <a:pPr algn="ctr"/>
            <a:endParaRPr lang="en-GB" sz="900" dirty="0"/>
          </a:p>
          <a:p>
            <a:pPr marL="0" indent="0" algn="ctr">
              <a:buNone/>
            </a:pPr>
            <a:r>
              <a:rPr lang="en-GB" sz="2600" dirty="0" smtClean="0"/>
              <a:t>A </a:t>
            </a:r>
            <a:r>
              <a:rPr lang="en-GB" sz="2600" b="1" dirty="0" smtClean="0">
                <a:solidFill>
                  <a:srgbClr val="FFFF00"/>
                </a:solidFill>
              </a:rPr>
              <a:t>planetary system </a:t>
            </a:r>
            <a:r>
              <a:rPr lang="en-GB" sz="2600" dirty="0" smtClean="0"/>
              <a:t>is made up of a star and the planets that orbit it.</a:t>
            </a:r>
          </a:p>
          <a:p>
            <a:pPr algn="ctr"/>
            <a:endParaRPr lang="en-GB" sz="1100" dirty="0"/>
          </a:p>
          <a:p>
            <a:pPr marL="0" indent="0" algn="ctr">
              <a:buNone/>
            </a:pPr>
            <a:r>
              <a:rPr lang="en-GB" sz="2600" dirty="0" smtClean="0"/>
              <a:t>Our planetary system is called the </a:t>
            </a:r>
            <a:r>
              <a:rPr lang="en-GB" sz="2600" b="1" dirty="0" smtClean="0">
                <a:solidFill>
                  <a:srgbClr val="FFFF00"/>
                </a:solidFill>
              </a:rPr>
              <a:t>Solar System </a:t>
            </a:r>
            <a:r>
              <a:rPr lang="en-GB" sz="2600" dirty="0" smtClean="0"/>
              <a:t>because our star, the </a:t>
            </a:r>
            <a:r>
              <a:rPr lang="en-GB" sz="2600" b="1" dirty="0" smtClean="0">
                <a:solidFill>
                  <a:srgbClr val="FFFF00"/>
                </a:solidFill>
              </a:rPr>
              <a:t>Sun</a:t>
            </a:r>
            <a:r>
              <a:rPr lang="en-GB" sz="2600" dirty="0" smtClean="0"/>
              <a:t>, is called </a:t>
            </a:r>
            <a:r>
              <a:rPr lang="en-GB" sz="2600" b="1" dirty="0" smtClean="0">
                <a:solidFill>
                  <a:srgbClr val="FFFF00"/>
                </a:solidFill>
              </a:rPr>
              <a:t>Sol</a:t>
            </a:r>
            <a:r>
              <a:rPr lang="en-GB" sz="2600" dirty="0" smtClean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28" y="2276872"/>
            <a:ext cx="418651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8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Planetary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GB" dirty="0" smtClean="0"/>
              <a:t>There are other planetary systems made up of other stars and the planets orbiting them.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35774"/>
            <a:ext cx="5760640" cy="43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1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3106688" cy="4857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dirty="0" smtClean="0"/>
              <a:t>A </a:t>
            </a:r>
            <a:r>
              <a:rPr lang="en-GB" sz="2800" b="1" dirty="0" smtClean="0">
                <a:solidFill>
                  <a:srgbClr val="FFFF00"/>
                </a:solidFill>
              </a:rPr>
              <a:t>star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 smtClean="0"/>
              <a:t>is a giant, hot ball of gas giving out large amounts of heat and light.</a:t>
            </a:r>
          </a:p>
          <a:p>
            <a:pPr marL="0" indent="0" algn="ctr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sz="2800" dirty="0" smtClean="0"/>
              <a:t>Our </a:t>
            </a:r>
            <a:r>
              <a:rPr lang="en-GB" sz="2800" b="1" dirty="0" smtClean="0">
                <a:solidFill>
                  <a:srgbClr val="FFFF00"/>
                </a:solidFill>
              </a:rPr>
              <a:t>Sun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 smtClean="0"/>
              <a:t>is only one average sized star, it only appears big because it is very </a:t>
            </a:r>
            <a:r>
              <a:rPr lang="en-GB" sz="2800" b="1" dirty="0" smtClean="0">
                <a:solidFill>
                  <a:srgbClr val="FFFF00"/>
                </a:solidFill>
              </a:rPr>
              <a:t>close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 smtClean="0"/>
              <a:t>to us.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79265"/>
            <a:ext cx="4566124" cy="319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Image result for the sun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6530"/>
            <a:ext cx="4677045" cy="42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Galaxies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3466728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A </a:t>
            </a:r>
            <a:r>
              <a:rPr lang="en-GB" b="1" dirty="0" smtClean="0">
                <a:solidFill>
                  <a:srgbClr val="FFFF00"/>
                </a:solidFill>
              </a:rPr>
              <a:t>galaxy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is a group of stars.</a:t>
            </a:r>
          </a:p>
          <a:p>
            <a:pPr marL="0" indent="0" algn="ctr">
              <a:buNone/>
            </a:pPr>
            <a:endParaRPr lang="en-GB" sz="600" dirty="0" smtClean="0"/>
          </a:p>
          <a:p>
            <a:pPr marL="0" indent="0" algn="ctr">
              <a:buNone/>
            </a:pPr>
            <a:r>
              <a:rPr lang="en-GB" dirty="0" smtClean="0"/>
              <a:t>Our galaxy is called the </a:t>
            </a:r>
            <a:r>
              <a:rPr lang="en-GB" b="1" dirty="0" smtClean="0">
                <a:solidFill>
                  <a:srgbClr val="FFFF00"/>
                </a:solidFill>
              </a:rPr>
              <a:t>Milky Way </a:t>
            </a:r>
            <a:r>
              <a:rPr lang="en-GB" dirty="0" smtClean="0"/>
              <a:t>and is a spiral galaxy.</a:t>
            </a:r>
          </a:p>
          <a:p>
            <a:pPr marL="0" indent="0" algn="ctr">
              <a:buNone/>
            </a:pPr>
            <a:endParaRPr lang="en-GB" sz="600" dirty="0" smtClean="0"/>
          </a:p>
          <a:p>
            <a:pPr marL="0" indent="0" algn="ctr">
              <a:buNone/>
            </a:pPr>
            <a:r>
              <a:rPr lang="en-GB" dirty="0"/>
              <a:t>Our Sun is only one star in the </a:t>
            </a:r>
            <a:r>
              <a:rPr lang="en-GB" b="1" dirty="0" smtClean="0">
                <a:solidFill>
                  <a:srgbClr val="FFFF00"/>
                </a:solidFill>
              </a:rPr>
              <a:t>outer arm</a:t>
            </a:r>
            <a:r>
              <a:rPr lang="en-GB" dirty="0" smtClean="0"/>
              <a:t> of the Milky Way.</a:t>
            </a:r>
            <a:endParaRPr lang="en-GB" dirty="0"/>
          </a:p>
          <a:p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6528"/>
            <a:ext cx="3699792" cy="36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4741036" cy="35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1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Galaxies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4" y="1844824"/>
            <a:ext cx="4248472" cy="4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29201"/>
            <a:ext cx="3096344" cy="44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3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14321"/>
          <a:stretch/>
        </p:blipFill>
        <p:spPr bwMode="auto">
          <a:xfrm>
            <a:off x="0" y="7937"/>
            <a:ext cx="9144000" cy="687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Universe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19256" cy="403244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 smtClean="0"/>
              <a:t>The </a:t>
            </a:r>
            <a:r>
              <a:rPr lang="en-GB" b="1" dirty="0" smtClean="0">
                <a:solidFill>
                  <a:srgbClr val="FFFF00"/>
                </a:solidFill>
              </a:rPr>
              <a:t>Universe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is the name for everything in space as a whole (everything that exists!).</a:t>
            </a:r>
          </a:p>
          <a:p>
            <a:pPr marL="0" indent="0" algn="ctr">
              <a:buNone/>
            </a:pPr>
            <a:endParaRPr lang="en-GB" sz="1000" dirty="0" smtClean="0"/>
          </a:p>
          <a:p>
            <a:pPr marL="0" indent="0" algn="ctr">
              <a:buNone/>
            </a:pPr>
            <a:r>
              <a:rPr lang="en-GB" dirty="0" smtClean="0"/>
              <a:t>As far as we know, there is only </a:t>
            </a:r>
            <a:r>
              <a:rPr lang="en-GB" b="1" dirty="0" smtClean="0">
                <a:solidFill>
                  <a:srgbClr val="FFFF00"/>
                </a:solidFill>
              </a:rPr>
              <a:t>one universe</a:t>
            </a:r>
            <a:r>
              <a:rPr lang="en-GB" dirty="0" smtClean="0"/>
              <a:t>.</a:t>
            </a:r>
          </a:p>
          <a:p>
            <a:pPr marL="0" indent="0" algn="ctr">
              <a:buNone/>
            </a:pPr>
            <a:endParaRPr lang="en-GB" sz="1000" dirty="0" smtClean="0"/>
          </a:p>
          <a:p>
            <a:pPr marL="0" indent="0" algn="ctr">
              <a:buNone/>
            </a:pPr>
            <a:r>
              <a:rPr lang="en-GB" dirty="0" smtClean="0"/>
              <a:t>Scientists sometimes use the term “</a:t>
            </a:r>
            <a:r>
              <a:rPr lang="en-GB" b="1" dirty="0" smtClean="0">
                <a:solidFill>
                  <a:srgbClr val="FFFF00"/>
                </a:solidFill>
              </a:rPr>
              <a:t>observable universe</a:t>
            </a:r>
            <a:r>
              <a:rPr lang="en-GB" dirty="0" smtClean="0"/>
              <a:t>” because there might be other things that exist but that we are unable to observe them.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1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Life Cycle of 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84"/>
            <a:ext cx="8229600" cy="604664"/>
          </a:xfrm>
        </p:spPr>
        <p:txBody>
          <a:bodyPr/>
          <a:lstStyle/>
          <a:p>
            <a:r>
              <a:rPr lang="en-GB" dirty="0" smtClean="0"/>
              <a:t>Stars are always being created and destroyed.</a:t>
            </a:r>
          </a:p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6477"/>
            <a:ext cx="8352928" cy="428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1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Nebulas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algn="ctr"/>
            <a:r>
              <a:rPr lang="en-GB" dirty="0" smtClean="0"/>
              <a:t>All stars start out as nebulas.</a:t>
            </a:r>
          </a:p>
          <a:p>
            <a:pPr algn="ctr"/>
            <a:r>
              <a:rPr lang="en-GB" dirty="0" smtClean="0"/>
              <a:t>A nebula is a cloud of dust and gas.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43608" y="3933056"/>
            <a:ext cx="1728192" cy="1728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6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Nebulas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664774" cy="4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16" y="1766985"/>
            <a:ext cx="6609318" cy="413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2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Cosmic Address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Write down your house address (optional)</a:t>
            </a:r>
          </a:p>
          <a:p>
            <a:r>
              <a:rPr lang="en-GB" dirty="0" smtClean="0"/>
              <a:t>City</a:t>
            </a:r>
          </a:p>
          <a:p>
            <a:r>
              <a:rPr lang="en-GB" dirty="0" smtClean="0"/>
              <a:t>Country</a:t>
            </a:r>
          </a:p>
          <a:p>
            <a:r>
              <a:rPr lang="en-GB" dirty="0" smtClean="0"/>
              <a:t>Planet </a:t>
            </a:r>
          </a:p>
          <a:p>
            <a:r>
              <a:rPr lang="en-GB" dirty="0" smtClean="0"/>
              <a:t>Planetary System</a:t>
            </a:r>
          </a:p>
          <a:p>
            <a:r>
              <a:rPr lang="en-GB" dirty="0" smtClean="0"/>
              <a:t>Galaxy</a:t>
            </a:r>
          </a:p>
          <a:p>
            <a:r>
              <a:rPr lang="en-GB" dirty="0" smtClean="0"/>
              <a:t>Universe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83968" y="22048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London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2789639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United Kingdom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3360586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Earth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3945361"/>
            <a:ext cx="388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Solar System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4530136"/>
            <a:ext cx="388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Milky Way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5119106"/>
            <a:ext cx="388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THE Universe!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Nebulas</a:t>
            </a:r>
            <a:endParaRPr lang="en-GB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4094"/>
            <a:ext cx="7613130" cy="46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0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Nebulas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328592" cy="49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Nebulas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417890" cy="481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144016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Stars spend the longest amount of time as a stable star. Chemical reactions inside a star give out heat and light.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555776" y="3356992"/>
            <a:ext cx="1152128" cy="2880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Dying 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144016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When stars start to run out of fuel they turn into red giants, expanding in size and giving out less heat and light.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635896" y="3356992"/>
            <a:ext cx="1512168" cy="2880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Dying Stars – Average Size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45976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Stars eventually cannot hold themselves together anymore and turn back into a nebula with a dense centre called a white dwarf.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160324" y="3377817"/>
            <a:ext cx="2868059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White Dwarf </a:t>
            </a:r>
            <a:r>
              <a:rPr lang="en-GB" dirty="0" smtClean="0">
                <a:sym typeface="Wingdings" panose="05000000000000000000" pitchFamily="2" charset="2"/>
              </a:rPr>
              <a:t> Black Dwarf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600200"/>
            <a:ext cx="7787208" cy="4525963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dirty="0" smtClean="0"/>
              <a:t>A white dwarf is very small (about the size of Earth), dense, and very hot (so it glows).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However, it is a “dead” star because no more chemical reactions are happening inside.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Eventually it cools down into a black dwarf, a lump of matter.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White Dwarf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0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Dying Stars – Massive Size – Supernovas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192"/>
            <a:ext cx="8229600" cy="145976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Massive stars explode back into a nebula in a supernova.</a:t>
            </a:r>
            <a:endParaRPr lang="en-GB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220072" y="4725144"/>
            <a:ext cx="1434029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</a:t>
            </a:r>
            <a:r>
              <a:rPr lang="en-GB" sz="2000" dirty="0" smtClean="0">
                <a:hlinkClick r:id="rId3"/>
              </a:rPr>
              <a:t>www.youtube.com/watch?v=JJZxSjMhvdQ</a:t>
            </a:r>
            <a:endParaRPr lang="en-GB" sz="2000" dirty="0" smtClean="0"/>
          </a:p>
          <a:p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53619"/>
            <a:ext cx="6336704" cy="392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62880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www.bbc.co.uk/news/av/science-environment-10867969/exploding-star-reconstructed-in-3d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2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5833" r="35904" b="6388"/>
          <a:stretch/>
        </p:blipFill>
        <p:spPr bwMode="auto">
          <a:xfrm>
            <a:off x="-1692696" y="-675456"/>
            <a:ext cx="13401675" cy="80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3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Dying Stars – Massive Size – </a:t>
            </a:r>
            <a:br>
              <a:rPr lang="en-GB" dirty="0" smtClean="0"/>
            </a:br>
            <a:r>
              <a:rPr lang="en-GB" dirty="0" smtClean="0"/>
              <a:t>Neutron Star or </a:t>
            </a:r>
            <a:r>
              <a:rPr lang="en-GB" dirty="0"/>
              <a:t>Black </a:t>
            </a:r>
            <a:r>
              <a:rPr lang="en-GB" dirty="0" smtClean="0"/>
              <a:t>Holes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192"/>
            <a:ext cx="8229600" cy="145976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Massive stars explode back into a nebula in a supernova.</a:t>
            </a:r>
            <a:endParaRPr lang="en-GB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9960"/>
            <a:ext cx="6480720" cy="33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516216" y="4581128"/>
            <a:ext cx="1584176" cy="18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03671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Neutron stars are similar to black dwarfs, a very small but very dense lump of matter.</a:t>
            </a:r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94" y="2996952"/>
            <a:ext cx="591621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3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Black holes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Scientists think that when the largest stars explode it creates a black hole, which has gravity SO intense that nothing can escape, not even LIGHT!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7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16667" r="53023" b="8889"/>
          <a:stretch/>
        </p:blipFill>
        <p:spPr bwMode="auto">
          <a:xfrm>
            <a:off x="2051720" y="476672"/>
            <a:ext cx="5240480" cy="600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9445" r="52921" b="7778"/>
          <a:stretch/>
        </p:blipFill>
        <p:spPr bwMode="auto">
          <a:xfrm>
            <a:off x="1259632" y="-99392"/>
            <a:ext cx="6696744" cy="692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7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80"/>
            <a:ext cx="9174572" cy="574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8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675"/>
            <a:ext cx="9144000" cy="57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2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27384"/>
            <a:ext cx="12279322" cy="687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1984" y="249289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www.youtube.com/watch?v=0fKBhvDjuy0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1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599</Words>
  <Application>Microsoft Office PowerPoint</Application>
  <PresentationFormat>On-screen Show (4:3)</PresentationFormat>
  <Paragraphs>100</Paragraphs>
  <Slides>32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Stars, Galaxies, and the Universe</vt:lpstr>
      <vt:lpstr>Our Cosmic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Terms</vt:lpstr>
      <vt:lpstr>Planets and Planetary Systems</vt:lpstr>
      <vt:lpstr>Other Planetary Systems</vt:lpstr>
      <vt:lpstr>Stars</vt:lpstr>
      <vt:lpstr>Galaxies</vt:lpstr>
      <vt:lpstr>Other Galaxies</vt:lpstr>
      <vt:lpstr>The Universe</vt:lpstr>
      <vt:lpstr>The Life Cycle of Stars</vt:lpstr>
      <vt:lpstr>Nebulas</vt:lpstr>
      <vt:lpstr>Nebulas</vt:lpstr>
      <vt:lpstr>Nebulas</vt:lpstr>
      <vt:lpstr>Nebulas</vt:lpstr>
      <vt:lpstr>Nebulas</vt:lpstr>
      <vt:lpstr>Stars</vt:lpstr>
      <vt:lpstr>Dying Stars</vt:lpstr>
      <vt:lpstr>Dying Stars – Average Size</vt:lpstr>
      <vt:lpstr>White Dwarf  Black Dwarf</vt:lpstr>
      <vt:lpstr>White Dwarf</vt:lpstr>
      <vt:lpstr>Dying Stars – Massive Size – Supernovas </vt:lpstr>
      <vt:lpstr>Supernovas</vt:lpstr>
      <vt:lpstr>Dying Stars – Massive Size –  Neutron Star or Black Holes</vt:lpstr>
      <vt:lpstr>Neutron Stars</vt:lpstr>
      <vt:lpstr>Black holes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User1</cp:lastModifiedBy>
  <cp:revision>30</cp:revision>
  <dcterms:created xsi:type="dcterms:W3CDTF">2016-11-25T11:02:23Z</dcterms:created>
  <dcterms:modified xsi:type="dcterms:W3CDTF">2017-07-13T13:53:33Z</dcterms:modified>
</cp:coreProperties>
</file>