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3" r:id="rId2"/>
    <p:sldId id="263" r:id="rId3"/>
    <p:sldId id="274" r:id="rId4"/>
    <p:sldId id="275" r:id="rId5"/>
    <p:sldId id="276" r:id="rId6"/>
    <p:sldId id="280" r:id="rId7"/>
    <p:sldId id="279" r:id="rId8"/>
    <p:sldId id="277" r:id="rId9"/>
    <p:sldId id="278" r:id="rId10"/>
    <p:sldId id="281" r:id="rId11"/>
    <p:sldId id="284" r:id="rId12"/>
    <p:sldId id="283"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09ED"/>
    <a:srgbClr val="151961"/>
    <a:srgbClr val="0D2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10" autoAdjust="0"/>
  </p:normalViewPr>
  <p:slideViewPr>
    <p:cSldViewPr>
      <p:cViewPr>
        <p:scale>
          <a:sx n="60" d="100"/>
          <a:sy n="60" d="100"/>
        </p:scale>
        <p:origin x="-576" y="-9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Rocks</c:v>
                </c:pt>
                <c:pt idx="1">
                  <c:v>Ocean</c:v>
                </c:pt>
                <c:pt idx="2">
                  <c:v>Land</c:v>
                </c:pt>
                <c:pt idx="3">
                  <c:v>Atmosphere</c:v>
                </c:pt>
              </c:strCache>
            </c:strRef>
          </c:cat>
          <c:val>
            <c:numRef>
              <c:f>Sheet1!$B$2:$B$5</c:f>
              <c:numCache>
                <c:formatCode>General</c:formatCode>
                <c:ptCount val="4"/>
                <c:pt idx="0">
                  <c:v>66000000</c:v>
                </c:pt>
                <c:pt idx="1">
                  <c:v>40000</c:v>
                </c:pt>
                <c:pt idx="2">
                  <c:v>2000</c:v>
                </c:pt>
                <c:pt idx="3">
                  <c:v>766</c:v>
                </c:pt>
              </c:numCache>
            </c:numRef>
          </c:val>
        </c:ser>
        <c:dLbls>
          <c:showLegendKey val="0"/>
          <c:showVal val="0"/>
          <c:showCatName val="0"/>
          <c:showSerName val="0"/>
          <c:showPercent val="0"/>
          <c:showBubbleSize val="0"/>
        </c:dLbls>
        <c:gapWidth val="150"/>
        <c:axId val="155947008"/>
        <c:axId val="226932928"/>
      </c:barChart>
      <c:catAx>
        <c:axId val="155947008"/>
        <c:scaling>
          <c:orientation val="minMax"/>
        </c:scaling>
        <c:delete val="0"/>
        <c:axPos val="b"/>
        <c:majorTickMark val="out"/>
        <c:minorTickMark val="none"/>
        <c:tickLblPos val="nextTo"/>
        <c:crossAx val="226932928"/>
        <c:crosses val="autoZero"/>
        <c:auto val="1"/>
        <c:lblAlgn val="ctr"/>
        <c:lblOffset val="100"/>
        <c:noMultiLvlLbl val="0"/>
      </c:catAx>
      <c:valAx>
        <c:axId val="226932928"/>
        <c:scaling>
          <c:orientation val="minMax"/>
        </c:scaling>
        <c:delete val="0"/>
        <c:axPos val="l"/>
        <c:majorGridlines/>
        <c:numFmt formatCode="General" sourceLinked="1"/>
        <c:majorTickMark val="out"/>
        <c:minorTickMark val="none"/>
        <c:tickLblPos val="nextTo"/>
        <c:crossAx val="15594700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Sheet1!$A$2:$A$5</c:f>
              <c:strCache>
                <c:ptCount val="4"/>
                <c:pt idx="0">
                  <c:v>Rocks</c:v>
                </c:pt>
                <c:pt idx="1">
                  <c:v>Ocean</c:v>
                </c:pt>
                <c:pt idx="2">
                  <c:v>Land</c:v>
                </c:pt>
                <c:pt idx="3">
                  <c:v>Atmosphere</c:v>
                </c:pt>
              </c:strCache>
            </c:strRef>
          </c:cat>
          <c:val>
            <c:numRef>
              <c:f>Sheet1!$B$2:$B$5</c:f>
              <c:numCache>
                <c:formatCode>General</c:formatCode>
                <c:ptCount val="4"/>
                <c:pt idx="0">
                  <c:v>66000000</c:v>
                </c:pt>
                <c:pt idx="1">
                  <c:v>40000</c:v>
                </c:pt>
                <c:pt idx="2">
                  <c:v>2000</c:v>
                </c:pt>
                <c:pt idx="3">
                  <c:v>766</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invertIfNegative val="0"/>
          <c:cat>
            <c:strRef>
              <c:f>Sheet1!$A$2:$A$5</c:f>
              <c:strCache>
                <c:ptCount val="4"/>
                <c:pt idx="0">
                  <c:v>Ocean</c:v>
                </c:pt>
                <c:pt idx="1">
                  <c:v>Soil</c:v>
                </c:pt>
                <c:pt idx="2">
                  <c:v>Atmosphere</c:v>
                </c:pt>
                <c:pt idx="3">
                  <c:v>Plants and Animals</c:v>
                </c:pt>
              </c:strCache>
            </c:strRef>
          </c:cat>
          <c:val>
            <c:numRef>
              <c:f>Sheet1!$B$2:$B$5</c:f>
              <c:numCache>
                <c:formatCode>General</c:formatCode>
                <c:ptCount val="4"/>
                <c:pt idx="0">
                  <c:v>93</c:v>
                </c:pt>
                <c:pt idx="1">
                  <c:v>3.8</c:v>
                </c:pt>
                <c:pt idx="2">
                  <c:v>1.79</c:v>
                </c:pt>
                <c:pt idx="3">
                  <c:v>1.4</c:v>
                </c:pt>
              </c:numCache>
            </c:numRef>
          </c:val>
        </c:ser>
        <c:dLbls>
          <c:showLegendKey val="0"/>
          <c:showVal val="0"/>
          <c:showCatName val="0"/>
          <c:showSerName val="0"/>
          <c:showPercent val="0"/>
          <c:showBubbleSize val="0"/>
        </c:dLbls>
        <c:gapWidth val="150"/>
        <c:axId val="156178432"/>
        <c:axId val="80629120"/>
      </c:barChart>
      <c:catAx>
        <c:axId val="156178432"/>
        <c:scaling>
          <c:orientation val="minMax"/>
        </c:scaling>
        <c:delete val="0"/>
        <c:axPos val="b"/>
        <c:majorTickMark val="out"/>
        <c:minorTickMark val="none"/>
        <c:tickLblPos val="nextTo"/>
        <c:crossAx val="80629120"/>
        <c:crosses val="autoZero"/>
        <c:auto val="1"/>
        <c:lblAlgn val="ctr"/>
        <c:lblOffset val="100"/>
        <c:noMultiLvlLbl val="0"/>
      </c:catAx>
      <c:valAx>
        <c:axId val="80629120"/>
        <c:scaling>
          <c:orientation val="minMax"/>
        </c:scaling>
        <c:delete val="0"/>
        <c:axPos val="l"/>
        <c:majorGridlines/>
        <c:numFmt formatCode="General" sourceLinked="1"/>
        <c:majorTickMark val="out"/>
        <c:minorTickMark val="none"/>
        <c:tickLblPos val="nextTo"/>
        <c:crossAx val="156178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9E830-AD4C-47DE-B33D-AF2644DD4736}" type="datetimeFigureOut">
              <a:rPr lang="en-GB" smtClean="0"/>
              <a:t>09/07/2018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DEA44-AB41-489F-B38A-705402D55E19}" type="slidenum">
              <a:rPr lang="en-GB" smtClean="0"/>
              <a:t>‹#›</a:t>
            </a:fld>
            <a:endParaRPr lang="en-GB"/>
          </a:p>
        </p:txBody>
      </p:sp>
    </p:spTree>
    <p:extLst>
      <p:ext uri="{BB962C8B-B14F-4D97-AF65-F5344CB8AC3E}">
        <p14:creationId xmlns:p14="http://schemas.microsoft.com/office/powerpoint/2010/main" val="2369864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Picture Deforestation – What impact will this have on the Earth? Discussion: deforestation and how it affects the Earth and atmosphere, should lead to how trees are good for the environment because they produce oxygen through photosynthesis. Lead discussion to how there will be more carbon dioxide in the atmosphere if there are less trees.</a:t>
            </a:r>
          </a:p>
          <a:p>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1</a:t>
            </a:fld>
            <a:endParaRPr lang="en-GB"/>
          </a:p>
        </p:txBody>
      </p:sp>
    </p:spTree>
    <p:extLst>
      <p:ext uri="{BB962C8B-B14F-4D97-AF65-F5344CB8AC3E}">
        <p14:creationId xmlns:p14="http://schemas.microsoft.com/office/powerpoint/2010/main" val="3592426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Animations will reorder</a:t>
            </a:r>
            <a:r>
              <a:rPr lang="en-GB" baseline="0" dirty="0" smtClean="0"/>
              <a:t> into correct order: rocks (most), ocean, soil, atmosphere, plants and animals (least)</a:t>
            </a:r>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7</a:t>
            </a:fld>
            <a:endParaRPr lang="en-GB"/>
          </a:p>
        </p:txBody>
      </p:sp>
    </p:spTree>
    <p:extLst>
      <p:ext uri="{BB962C8B-B14F-4D97-AF65-F5344CB8AC3E}">
        <p14:creationId xmlns:p14="http://schemas.microsoft.com/office/powerpoint/2010/main" val="335869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Rocks and Deep Ocean = long term stores</a:t>
            </a:r>
          </a:p>
          <a:p>
            <a:r>
              <a:rPr lang="en-GB" dirty="0" smtClean="0"/>
              <a:t>Plants and Animals,</a:t>
            </a:r>
            <a:r>
              <a:rPr lang="en-GB" baseline="0" dirty="0" smtClean="0"/>
              <a:t> Soil, Shallow Ocean, Atmosphere = short term store</a:t>
            </a:r>
          </a:p>
          <a:p>
            <a:r>
              <a:rPr lang="en-GB" baseline="0" dirty="0" smtClean="0"/>
              <a:t>Fossil Fuels = WAS long term store but is not being burned at a fast rate, goes into the atmosphere</a:t>
            </a:r>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9</a:t>
            </a:fld>
            <a:endParaRPr lang="en-GB"/>
          </a:p>
        </p:txBody>
      </p:sp>
    </p:spTree>
    <p:extLst>
      <p:ext uri="{BB962C8B-B14F-4D97-AF65-F5344CB8AC3E}">
        <p14:creationId xmlns:p14="http://schemas.microsoft.com/office/powerpoint/2010/main" val="3826773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Percentage</a:t>
            </a:r>
            <a:r>
              <a:rPr lang="en-GB" baseline="0" dirty="0" smtClean="0"/>
              <a:t> stored</a:t>
            </a:r>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10</a:t>
            </a:fld>
            <a:endParaRPr lang="en-GB"/>
          </a:p>
        </p:txBody>
      </p:sp>
    </p:spTree>
    <p:extLst>
      <p:ext uri="{BB962C8B-B14F-4D97-AF65-F5344CB8AC3E}">
        <p14:creationId xmlns:p14="http://schemas.microsoft.com/office/powerpoint/2010/main" val="1132478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Short Term Carbon Cycle</a:t>
            </a:r>
          </a:p>
          <a:p>
            <a:r>
              <a:rPr lang="en-GB" dirty="0" smtClean="0"/>
              <a:t>Carbon Stores: Ocean, Soil, Atmosphere, Plants and Animals</a:t>
            </a:r>
          </a:p>
          <a:p>
            <a:r>
              <a:rPr lang="en-GB" dirty="0" smtClean="0"/>
              <a:t>Processes:</a:t>
            </a:r>
            <a:r>
              <a:rPr lang="en-GB" baseline="0" dirty="0" smtClean="0"/>
              <a:t> Dissolving into the Oceans, Decay </a:t>
            </a:r>
            <a:r>
              <a:rPr lang="en-GB" baseline="0" dirty="0" smtClean="0">
                <a:sym typeface="Wingdings" pitchFamily="2" charset="2"/>
              </a:rPr>
              <a:t>(plants and animals into soil), Photosynthesis, Respiration (plants and animals), Feeding (plants  animals)</a:t>
            </a:r>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11</a:t>
            </a:fld>
            <a:endParaRPr lang="en-GB"/>
          </a:p>
        </p:txBody>
      </p:sp>
    </p:spTree>
    <p:extLst>
      <p:ext uri="{BB962C8B-B14F-4D97-AF65-F5344CB8AC3E}">
        <p14:creationId xmlns:p14="http://schemas.microsoft.com/office/powerpoint/2010/main" val="44125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Short Term Carbon Cycle</a:t>
            </a:r>
          </a:p>
          <a:p>
            <a:r>
              <a:rPr lang="en-GB" dirty="0" smtClean="0"/>
              <a:t>Carbon Stores: Ocean, Soil, Atmosphere, Plants and Animals</a:t>
            </a:r>
          </a:p>
          <a:p>
            <a:r>
              <a:rPr lang="en-GB" dirty="0" smtClean="0"/>
              <a:t>Processes:</a:t>
            </a:r>
            <a:r>
              <a:rPr lang="en-GB" baseline="0" dirty="0" smtClean="0"/>
              <a:t> Dissolving into the Oceans, Decay </a:t>
            </a:r>
            <a:r>
              <a:rPr lang="en-GB" baseline="0" dirty="0" smtClean="0">
                <a:sym typeface="Wingdings" pitchFamily="2" charset="2"/>
              </a:rPr>
              <a:t>(plants and animals into soil), Photosynthesis, Respiration (plants and animals), Feeding (plants  animals)</a:t>
            </a:r>
            <a:endParaRPr lang="en-GB" dirty="0"/>
          </a:p>
        </p:txBody>
      </p:sp>
      <p:sp>
        <p:nvSpPr>
          <p:cNvPr id="4" name="Slide Number Placeholder 3"/>
          <p:cNvSpPr>
            <a:spLocks noGrp="1"/>
          </p:cNvSpPr>
          <p:nvPr>
            <p:ph type="sldNum" sz="quarter" idx="10"/>
          </p:nvPr>
        </p:nvSpPr>
        <p:spPr/>
        <p:txBody>
          <a:bodyPr/>
          <a:lstStyle/>
          <a:p>
            <a:fld id="{FC1DEA44-AB41-489F-B38A-705402D55E19}" type="slidenum">
              <a:rPr lang="en-GB" smtClean="0"/>
              <a:t>13</a:t>
            </a:fld>
            <a:endParaRPr lang="en-GB"/>
          </a:p>
        </p:txBody>
      </p:sp>
    </p:spTree>
    <p:extLst>
      <p:ext uri="{BB962C8B-B14F-4D97-AF65-F5344CB8AC3E}">
        <p14:creationId xmlns:p14="http://schemas.microsoft.com/office/powerpoint/2010/main" val="44125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B7EB4BA-FD61-40C5-B2E0-4727F08C5C67}"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381705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7EB4BA-FD61-40C5-B2E0-4727F08C5C67}"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234885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7EB4BA-FD61-40C5-B2E0-4727F08C5C67}"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3713029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7EB4BA-FD61-40C5-B2E0-4727F08C5C67}"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30720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7EB4BA-FD61-40C5-B2E0-4727F08C5C67}"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547398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7EB4BA-FD61-40C5-B2E0-4727F08C5C67}"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3639856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7EB4BA-FD61-40C5-B2E0-4727F08C5C67}" type="datetimeFigureOut">
              <a:rPr lang="en-GB" smtClean="0"/>
              <a:t>09/07/2018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2241480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B7EB4BA-FD61-40C5-B2E0-4727F08C5C67}" type="datetimeFigureOut">
              <a:rPr lang="en-GB" smtClean="0"/>
              <a:t>09/07/2018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178322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EB4BA-FD61-40C5-B2E0-4727F08C5C67}" type="datetimeFigureOut">
              <a:rPr lang="en-GB" smtClean="0"/>
              <a:t>09/07/2018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2255310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EB4BA-FD61-40C5-B2E0-4727F08C5C67}"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794355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EB4BA-FD61-40C5-B2E0-4727F08C5C67}"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D3AAF5-0076-4111-8B3E-3EC481D177C2}" type="slidenum">
              <a:rPr lang="en-GB" smtClean="0"/>
              <a:t>‹#›</a:t>
            </a:fld>
            <a:endParaRPr lang="en-GB"/>
          </a:p>
        </p:txBody>
      </p:sp>
    </p:spTree>
    <p:extLst>
      <p:ext uri="{BB962C8B-B14F-4D97-AF65-F5344CB8AC3E}">
        <p14:creationId xmlns:p14="http://schemas.microsoft.com/office/powerpoint/2010/main" val="164367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EB4BA-FD61-40C5-B2E0-4727F08C5C67}" type="datetimeFigureOut">
              <a:rPr lang="en-GB" smtClean="0"/>
              <a:t>09/07/2018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3AAF5-0076-4111-8B3E-3EC481D177C2}" type="slidenum">
              <a:rPr lang="en-GB" smtClean="0"/>
              <a:t>‹#›</a:t>
            </a:fld>
            <a:endParaRPr lang="en-GB"/>
          </a:p>
        </p:txBody>
      </p:sp>
    </p:spTree>
    <p:extLst>
      <p:ext uri="{BB962C8B-B14F-4D97-AF65-F5344CB8AC3E}">
        <p14:creationId xmlns:p14="http://schemas.microsoft.com/office/powerpoint/2010/main" val="942735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gif"/><Relationship Id="rId7" Type="http://schemas.openxmlformats.org/officeDocument/2006/relationships/image" Target="../media/image15.wm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12.jpeg"/><Relationship Id="rId9" Type="http://schemas.openxmlformats.org/officeDocument/2006/relationships/image" Target="../media/image1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gif"/><Relationship Id="rId7" Type="http://schemas.openxmlformats.org/officeDocument/2006/relationships/image" Target="../media/image15.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11" Type="http://schemas.openxmlformats.org/officeDocument/2006/relationships/image" Target="../media/image19.jpeg"/><Relationship Id="rId5" Type="http://schemas.openxmlformats.org/officeDocument/2006/relationships/image" Target="../media/image13.png"/><Relationship Id="rId10" Type="http://schemas.openxmlformats.org/officeDocument/2006/relationships/image" Target="../media/image18.jpeg"/><Relationship Id="rId4" Type="http://schemas.openxmlformats.org/officeDocument/2006/relationships/image" Target="../media/image12.jpe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5760"/>
            <a:ext cx="9144000" cy="1143000"/>
          </a:xfrm>
        </p:spPr>
        <p:txBody>
          <a:bodyPr>
            <a:normAutofit fontScale="90000"/>
          </a:bodyPr>
          <a:lstStyle/>
          <a:p>
            <a:r>
              <a:rPr lang="en-GB" dirty="0" smtClean="0"/>
              <a:t>What impact will this have on the Earth?</a:t>
            </a:r>
            <a:endParaRPr lang="en-GB" dirty="0"/>
          </a:p>
        </p:txBody>
      </p:sp>
      <p:pic>
        <p:nvPicPr>
          <p:cNvPr id="1026" name="Picture 2" descr="https://c402277.ssl.cf1.rackcdn.com/photos/983/images/story_full_width/deforestation-causes-HI_104236.jpg?13455830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268760"/>
            <a:ext cx="8760974"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160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99374594"/>
              </p:ext>
            </p:extLst>
          </p:nvPr>
        </p:nvGraphicFramePr>
        <p:xfrm>
          <a:off x="251520" y="332656"/>
          <a:ext cx="8568952" cy="626469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2411760" y="1054477"/>
            <a:ext cx="1800200" cy="646331"/>
          </a:xfrm>
          <a:prstGeom prst="rect">
            <a:avLst/>
          </a:prstGeom>
          <a:noFill/>
        </p:spPr>
        <p:txBody>
          <a:bodyPr wrap="square" rtlCol="0">
            <a:spAutoFit/>
          </a:bodyPr>
          <a:lstStyle/>
          <a:p>
            <a:r>
              <a:rPr lang="en-GB" sz="3600" dirty="0" smtClean="0"/>
              <a:t>~93 %</a:t>
            </a:r>
            <a:endParaRPr lang="en-GB" sz="3600" dirty="0"/>
          </a:p>
        </p:txBody>
      </p:sp>
      <p:sp>
        <p:nvSpPr>
          <p:cNvPr id="7" name="TextBox 6"/>
          <p:cNvSpPr txBox="1"/>
          <p:nvPr/>
        </p:nvSpPr>
        <p:spPr>
          <a:xfrm>
            <a:off x="3275856" y="4942909"/>
            <a:ext cx="1224136" cy="646331"/>
          </a:xfrm>
          <a:prstGeom prst="rect">
            <a:avLst/>
          </a:prstGeom>
          <a:noFill/>
        </p:spPr>
        <p:txBody>
          <a:bodyPr wrap="square" rtlCol="0">
            <a:spAutoFit/>
          </a:bodyPr>
          <a:lstStyle/>
          <a:p>
            <a:r>
              <a:rPr lang="en-GB" sz="3600" dirty="0" smtClean="0"/>
              <a:t>~3 %</a:t>
            </a:r>
            <a:endParaRPr lang="en-GB" sz="3600" dirty="0"/>
          </a:p>
        </p:txBody>
      </p:sp>
      <p:sp>
        <p:nvSpPr>
          <p:cNvPr id="8" name="TextBox 7"/>
          <p:cNvSpPr txBox="1"/>
          <p:nvPr/>
        </p:nvSpPr>
        <p:spPr>
          <a:xfrm>
            <a:off x="5148064" y="4942909"/>
            <a:ext cx="1224136" cy="646331"/>
          </a:xfrm>
          <a:prstGeom prst="rect">
            <a:avLst/>
          </a:prstGeom>
          <a:noFill/>
        </p:spPr>
        <p:txBody>
          <a:bodyPr wrap="square" rtlCol="0">
            <a:spAutoFit/>
          </a:bodyPr>
          <a:lstStyle/>
          <a:p>
            <a:r>
              <a:rPr lang="en-GB" sz="3600" dirty="0" smtClean="0"/>
              <a:t>~2 %</a:t>
            </a:r>
            <a:endParaRPr lang="en-GB" sz="3600" dirty="0"/>
          </a:p>
        </p:txBody>
      </p:sp>
      <p:sp>
        <p:nvSpPr>
          <p:cNvPr id="9" name="TextBox 8"/>
          <p:cNvSpPr txBox="1"/>
          <p:nvPr/>
        </p:nvSpPr>
        <p:spPr>
          <a:xfrm>
            <a:off x="7164288" y="4942909"/>
            <a:ext cx="1224136" cy="646331"/>
          </a:xfrm>
          <a:prstGeom prst="rect">
            <a:avLst/>
          </a:prstGeom>
          <a:noFill/>
        </p:spPr>
        <p:txBody>
          <a:bodyPr wrap="square" rtlCol="0">
            <a:spAutoFit/>
          </a:bodyPr>
          <a:lstStyle/>
          <a:p>
            <a:r>
              <a:rPr lang="en-GB" sz="3600" dirty="0" smtClean="0"/>
              <a:t>~2 %</a:t>
            </a:r>
            <a:endParaRPr lang="en-GB" sz="3600" dirty="0"/>
          </a:p>
        </p:txBody>
      </p:sp>
      <p:sp>
        <p:nvSpPr>
          <p:cNvPr id="10" name="TextBox 9"/>
          <p:cNvSpPr txBox="1"/>
          <p:nvPr/>
        </p:nvSpPr>
        <p:spPr>
          <a:xfrm>
            <a:off x="4716016" y="563196"/>
            <a:ext cx="4104456" cy="1569660"/>
          </a:xfrm>
          <a:prstGeom prst="rect">
            <a:avLst/>
          </a:prstGeom>
          <a:noFill/>
        </p:spPr>
        <p:txBody>
          <a:bodyPr wrap="square" rtlCol="0">
            <a:spAutoFit/>
          </a:bodyPr>
          <a:lstStyle/>
          <a:p>
            <a:pPr algn="ctr"/>
            <a:r>
              <a:rPr lang="en-GB" sz="3200" b="1" dirty="0" smtClean="0">
                <a:solidFill>
                  <a:srgbClr val="0070C0"/>
                </a:solidFill>
              </a:rPr>
              <a:t>Out of the Carbon Stores that are NOT Rocks</a:t>
            </a:r>
            <a:endParaRPr lang="en-GB" sz="3200" b="1" dirty="0">
              <a:solidFill>
                <a:srgbClr val="0070C0"/>
              </a:solidFill>
            </a:endParaRPr>
          </a:p>
        </p:txBody>
      </p:sp>
      <p:sp>
        <p:nvSpPr>
          <p:cNvPr id="11" name="TextBox 10"/>
          <p:cNvSpPr txBox="1"/>
          <p:nvPr/>
        </p:nvSpPr>
        <p:spPr>
          <a:xfrm>
            <a:off x="1259632" y="6156593"/>
            <a:ext cx="1368152" cy="523220"/>
          </a:xfrm>
          <a:prstGeom prst="rect">
            <a:avLst/>
          </a:prstGeom>
          <a:solidFill>
            <a:schemeClr val="bg1"/>
          </a:solidFill>
        </p:spPr>
        <p:txBody>
          <a:bodyPr wrap="square" rtlCol="0">
            <a:spAutoFit/>
          </a:bodyPr>
          <a:lstStyle/>
          <a:p>
            <a:r>
              <a:rPr lang="en-GB" sz="2800" b="1" dirty="0" smtClean="0"/>
              <a:t>Ocean</a:t>
            </a:r>
            <a:endParaRPr lang="en-GB" sz="3200" b="1" dirty="0"/>
          </a:p>
        </p:txBody>
      </p:sp>
      <p:sp>
        <p:nvSpPr>
          <p:cNvPr id="12" name="TextBox 11"/>
          <p:cNvSpPr txBox="1"/>
          <p:nvPr/>
        </p:nvSpPr>
        <p:spPr>
          <a:xfrm>
            <a:off x="3131840" y="6156593"/>
            <a:ext cx="1368152" cy="523220"/>
          </a:xfrm>
          <a:prstGeom prst="rect">
            <a:avLst/>
          </a:prstGeom>
          <a:solidFill>
            <a:schemeClr val="bg1"/>
          </a:solidFill>
        </p:spPr>
        <p:txBody>
          <a:bodyPr wrap="square" rtlCol="0">
            <a:spAutoFit/>
          </a:bodyPr>
          <a:lstStyle/>
          <a:p>
            <a:pPr algn="ctr"/>
            <a:r>
              <a:rPr lang="en-GB" sz="2800" b="1" dirty="0" smtClean="0"/>
              <a:t>Soil</a:t>
            </a:r>
            <a:endParaRPr lang="en-GB" sz="3200" b="1" dirty="0"/>
          </a:p>
        </p:txBody>
      </p:sp>
      <p:sp>
        <p:nvSpPr>
          <p:cNvPr id="13" name="TextBox 12"/>
          <p:cNvSpPr txBox="1"/>
          <p:nvPr/>
        </p:nvSpPr>
        <p:spPr>
          <a:xfrm>
            <a:off x="4572000" y="6165304"/>
            <a:ext cx="2376264" cy="523220"/>
          </a:xfrm>
          <a:prstGeom prst="rect">
            <a:avLst/>
          </a:prstGeom>
          <a:solidFill>
            <a:schemeClr val="bg1"/>
          </a:solidFill>
        </p:spPr>
        <p:txBody>
          <a:bodyPr wrap="square" rtlCol="0">
            <a:spAutoFit/>
          </a:bodyPr>
          <a:lstStyle/>
          <a:p>
            <a:pPr algn="ctr"/>
            <a:r>
              <a:rPr lang="en-GB" sz="2800" b="1" dirty="0" smtClean="0"/>
              <a:t>Atmosphere</a:t>
            </a:r>
            <a:endParaRPr lang="en-GB" sz="3200" b="1" dirty="0"/>
          </a:p>
        </p:txBody>
      </p:sp>
      <p:sp>
        <p:nvSpPr>
          <p:cNvPr id="14" name="TextBox 13"/>
          <p:cNvSpPr txBox="1"/>
          <p:nvPr/>
        </p:nvSpPr>
        <p:spPr>
          <a:xfrm>
            <a:off x="6660232" y="6146140"/>
            <a:ext cx="2376264" cy="523220"/>
          </a:xfrm>
          <a:prstGeom prst="rect">
            <a:avLst/>
          </a:prstGeom>
          <a:solidFill>
            <a:schemeClr val="bg1"/>
          </a:solidFill>
        </p:spPr>
        <p:txBody>
          <a:bodyPr wrap="square" rtlCol="0">
            <a:spAutoFit/>
          </a:bodyPr>
          <a:lstStyle/>
          <a:p>
            <a:pPr algn="ctr"/>
            <a:r>
              <a:rPr lang="en-GB" sz="2800" b="1" dirty="0" smtClean="0"/>
              <a:t>Living Things</a:t>
            </a:r>
            <a:endParaRPr lang="en-GB" sz="3200" b="1" dirty="0"/>
          </a:p>
        </p:txBody>
      </p:sp>
    </p:spTree>
    <p:extLst>
      <p:ext uri="{BB962C8B-B14F-4D97-AF65-F5344CB8AC3E}">
        <p14:creationId xmlns:p14="http://schemas.microsoft.com/office/powerpoint/2010/main" val="3801342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how-to-draw-cartoons-online.com/image-files/cartoon_clouds_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8691" y="116632"/>
            <a:ext cx="2310910" cy="120937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ellisoneducation.com/images/products/large/26721.jpg?1298418144"/>
          <p:cNvPicPr>
            <a:picLocks noChangeAspect="1" noChangeArrowheads="1"/>
          </p:cNvPicPr>
          <p:nvPr/>
        </p:nvPicPr>
        <p:blipFill rotWithShape="1">
          <a:blip r:embed="rId4">
            <a:extLst>
              <a:ext uri="{28A0092B-C50C-407E-A947-70E740481C1C}">
                <a14:useLocalDpi xmlns:a14="http://schemas.microsoft.com/office/drawing/2010/main" val="0"/>
              </a:ext>
            </a:extLst>
          </a:blip>
          <a:srcRect t="32127" r="3798" b="33936"/>
          <a:stretch/>
        </p:blipFill>
        <p:spPr bwMode="auto">
          <a:xfrm>
            <a:off x="6395020" y="4941168"/>
            <a:ext cx="2748980" cy="96973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684584" y="3933056"/>
            <a:ext cx="7200800" cy="309634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96552" y="5589240"/>
            <a:ext cx="6912768" cy="1368152"/>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1" name="Picture 9" descr="C:\Users\luu\AppData\Local\Microsoft\Windows\Temporary Internet Files\Content.IE5\O9SNZF6P\MC900440405[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7384"/>
            <a:ext cx="1907704" cy="1907704"/>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http://sweetclipart.com/multisite/sweetclipart/files/nature_simple_tree_gree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52097" y="2400944"/>
            <a:ext cx="2187855" cy="306422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http://www.ellisoneducation.com/images/products/large/26721.jpg?1298418144"/>
          <p:cNvPicPr>
            <a:picLocks noChangeAspect="1" noChangeArrowheads="1"/>
          </p:cNvPicPr>
          <p:nvPr/>
        </p:nvPicPr>
        <p:blipFill rotWithShape="1">
          <a:blip r:embed="rId4">
            <a:extLst>
              <a:ext uri="{28A0092B-C50C-407E-A947-70E740481C1C}">
                <a14:useLocalDpi xmlns:a14="http://schemas.microsoft.com/office/drawing/2010/main" val="0"/>
              </a:ext>
            </a:extLst>
          </a:blip>
          <a:srcRect l="4249" t="45693" r="9131" b="39270"/>
          <a:stretch/>
        </p:blipFill>
        <p:spPr bwMode="auto">
          <a:xfrm>
            <a:off x="6506312" y="5621948"/>
            <a:ext cx="2637687" cy="1335443"/>
          </a:xfrm>
          <a:prstGeom prst="rect">
            <a:avLst/>
          </a:prstGeom>
          <a:noFill/>
          <a:extLst>
            <a:ext uri="{909E8E84-426E-40DD-AFC4-6F175D3DCCD1}">
              <a14:hiddenFill xmlns:a14="http://schemas.microsoft.com/office/drawing/2010/main">
                <a:solidFill>
                  <a:srgbClr val="FFFFFF"/>
                </a:solidFill>
              </a14:hiddenFill>
            </a:ext>
          </a:extLst>
        </p:spPr>
      </p:pic>
      <p:sp>
        <p:nvSpPr>
          <p:cNvPr id="7" name="Down Arrow 6"/>
          <p:cNvSpPr/>
          <p:nvPr/>
        </p:nvSpPr>
        <p:spPr>
          <a:xfrm>
            <a:off x="4460008" y="5157754"/>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7" name="Picture 15" descr="C:\Users\luu\AppData\Local\Microsoft\Windows\Temporary Internet Files\Content.IE5\SR8IVCM3\MC90032916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48666" y="6242804"/>
            <a:ext cx="1092122" cy="515598"/>
          </a:xfrm>
          <a:prstGeom prst="rect">
            <a:avLst/>
          </a:prstGeom>
          <a:noFill/>
          <a:extLst>
            <a:ext uri="{909E8E84-426E-40DD-AFC4-6F175D3DCCD1}">
              <a14:hiddenFill xmlns:a14="http://schemas.microsoft.com/office/drawing/2010/main">
                <a:solidFill>
                  <a:srgbClr val="FFFFFF"/>
                </a:solidFill>
              </a14:hiddenFill>
            </a:ext>
          </a:extLst>
        </p:spPr>
      </p:pic>
      <p:sp>
        <p:nvSpPr>
          <p:cNvPr id="19" name="Down Arrow 18"/>
          <p:cNvSpPr/>
          <p:nvPr/>
        </p:nvSpPr>
        <p:spPr>
          <a:xfrm>
            <a:off x="7190692" y="1470863"/>
            <a:ext cx="400941" cy="445740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Down Arrow 19"/>
          <p:cNvSpPr/>
          <p:nvPr/>
        </p:nvSpPr>
        <p:spPr>
          <a:xfrm rot="10800000">
            <a:off x="4675115" y="1470863"/>
            <a:ext cx="400941" cy="213562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 descr="http://www.how-to-draw-cartoons-online.com/image-files/cartoon_clouds_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116632"/>
            <a:ext cx="2310910" cy="1209377"/>
          </a:xfrm>
          <a:prstGeom prst="rect">
            <a:avLst/>
          </a:prstGeom>
          <a:noFill/>
          <a:extLst>
            <a:ext uri="{909E8E84-426E-40DD-AFC4-6F175D3DCCD1}">
              <a14:hiddenFill xmlns:a14="http://schemas.microsoft.com/office/drawing/2010/main">
                <a:solidFill>
                  <a:srgbClr val="FFFFFF"/>
                </a:solidFill>
              </a14:hiddenFill>
            </a:ext>
          </a:extLst>
        </p:spPr>
      </p:pic>
      <p:sp>
        <p:nvSpPr>
          <p:cNvPr id="23" name="Down Arrow 22"/>
          <p:cNvSpPr/>
          <p:nvPr/>
        </p:nvSpPr>
        <p:spPr>
          <a:xfrm>
            <a:off x="2699792" y="1484785"/>
            <a:ext cx="400941" cy="144016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Down Arrow 23"/>
          <p:cNvSpPr/>
          <p:nvPr/>
        </p:nvSpPr>
        <p:spPr>
          <a:xfrm rot="10800000">
            <a:off x="2802906" y="5173545"/>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Down Arrow 24"/>
          <p:cNvSpPr/>
          <p:nvPr/>
        </p:nvSpPr>
        <p:spPr>
          <a:xfrm rot="10800000">
            <a:off x="3203848" y="1484784"/>
            <a:ext cx="400941" cy="136815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9" name="Picture 17" descr="http://www.webweaver.nu/clipart/img/nature/cows/eating-gras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28281" y="3572395"/>
            <a:ext cx="1967855" cy="1512789"/>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http://sweetclipart.com/multisite/sweetclipart/files/grass_strands.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281918" y="4653136"/>
            <a:ext cx="1102834" cy="930393"/>
          </a:xfrm>
          <a:prstGeom prst="rect">
            <a:avLst/>
          </a:prstGeom>
          <a:noFill/>
          <a:extLst>
            <a:ext uri="{909E8E84-426E-40DD-AFC4-6F175D3DCCD1}">
              <a14:hiddenFill xmlns:a14="http://schemas.microsoft.com/office/drawing/2010/main">
                <a:solidFill>
                  <a:srgbClr val="FFFFFF"/>
                </a:solidFill>
              </a14:hiddenFill>
            </a:ext>
          </a:extLst>
        </p:spPr>
      </p:pic>
      <p:sp>
        <p:nvSpPr>
          <p:cNvPr id="30" name="Down Arrow 29"/>
          <p:cNvSpPr/>
          <p:nvPr/>
        </p:nvSpPr>
        <p:spPr>
          <a:xfrm rot="7544592">
            <a:off x="5140974" y="4679778"/>
            <a:ext cx="400941" cy="65441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94" name="Picture 22" descr="http://i.istockimg.com/file_thumbview_approve/23736978/3/stock-illustration-23736978-hollow-log.jpg"/>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568" y="4811553"/>
            <a:ext cx="1368152" cy="921703"/>
          </a:xfrm>
          <a:prstGeom prst="rect">
            <a:avLst/>
          </a:prstGeom>
          <a:noFill/>
          <a:extLst>
            <a:ext uri="{909E8E84-426E-40DD-AFC4-6F175D3DCCD1}">
              <a14:hiddenFill xmlns:a14="http://schemas.microsoft.com/office/drawing/2010/main">
                <a:solidFill>
                  <a:srgbClr val="FFFFFF"/>
                </a:solidFill>
              </a14:hiddenFill>
            </a:ext>
          </a:extLst>
        </p:spPr>
      </p:pic>
      <p:sp>
        <p:nvSpPr>
          <p:cNvPr id="32" name="Down Arrow 31"/>
          <p:cNvSpPr/>
          <p:nvPr/>
        </p:nvSpPr>
        <p:spPr>
          <a:xfrm>
            <a:off x="1259632" y="5553236"/>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Down Arrow 33"/>
          <p:cNvSpPr/>
          <p:nvPr/>
        </p:nvSpPr>
        <p:spPr>
          <a:xfrm rot="10800000">
            <a:off x="1043609" y="1970329"/>
            <a:ext cx="400941" cy="88260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utoShape 26" descr="http://www.clker.com/cliparts/4/g/G/o/z/s/factory.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28" descr="http://www.clker.com/cliparts/4/g/G/o/z/s/factory.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30" descr="http://www.clker.com/cliparts/4/g/G/o/z/s/factory.sv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32" descr="http://www.clker.com/cliparts/4/g/G/o/z/s/factory.sv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110" name="Picture 38" descr="https://encrypted-tbn0.gstatic.com/images?q=tbn:ANd9GcTbiB_PRyL-hxJKfla7MpZPK-Kl1ylO10-yq5TDsZP2b1TmobwKg5fzJzbX"/>
          <p:cNvPicPr>
            <a:picLocks noChangeAspect="1" noChangeArrowheads="1"/>
          </p:cNvPicPr>
          <p:nvPr/>
        </p:nvPicPr>
        <p:blipFill>
          <a:blip r:embed="rId11">
            <a:clrChange>
              <a:clrFrom>
                <a:srgbClr val="FCFEFB"/>
              </a:clrFrom>
              <a:clrTo>
                <a:srgbClr val="FCFEFB">
                  <a:alpha val="0"/>
                </a:srgbClr>
              </a:clrTo>
            </a:clrChange>
            <a:extLst>
              <a:ext uri="{28A0092B-C50C-407E-A947-70E740481C1C}">
                <a14:useLocalDpi xmlns:a14="http://schemas.microsoft.com/office/drawing/2010/main" val="0"/>
              </a:ext>
            </a:extLst>
          </a:blip>
          <a:srcRect/>
          <a:stretch>
            <a:fillRect/>
          </a:stretch>
        </p:blipFill>
        <p:spPr bwMode="auto">
          <a:xfrm>
            <a:off x="68870" y="2924944"/>
            <a:ext cx="1694818" cy="1437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830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Carbon Cycle Processes</a:t>
            </a:r>
            <a:endParaRPr lang="en-GB" dirty="0"/>
          </a:p>
        </p:txBody>
      </p:sp>
      <p:sp>
        <p:nvSpPr>
          <p:cNvPr id="3" name="Content Placeholder 2"/>
          <p:cNvSpPr>
            <a:spLocks noGrp="1"/>
          </p:cNvSpPr>
          <p:nvPr>
            <p:ph idx="1"/>
          </p:nvPr>
        </p:nvSpPr>
        <p:spPr/>
        <p:txBody>
          <a:bodyPr/>
          <a:lstStyle/>
          <a:p>
            <a:r>
              <a:rPr lang="en-GB" dirty="0" smtClean="0"/>
              <a:t>Photosynthesis</a:t>
            </a:r>
          </a:p>
          <a:p>
            <a:r>
              <a:rPr lang="en-GB" dirty="0" smtClean="0"/>
              <a:t>Respiration</a:t>
            </a:r>
          </a:p>
          <a:p>
            <a:r>
              <a:rPr lang="en-GB" dirty="0" smtClean="0"/>
              <a:t>Feeding</a:t>
            </a:r>
          </a:p>
          <a:p>
            <a:r>
              <a:rPr lang="en-GB" dirty="0" smtClean="0"/>
              <a:t>Decomposition (Decay)</a:t>
            </a:r>
          </a:p>
          <a:p>
            <a:r>
              <a:rPr lang="en-GB" dirty="0" smtClean="0"/>
              <a:t>Combustion</a:t>
            </a:r>
          </a:p>
          <a:p>
            <a:r>
              <a:rPr lang="en-GB" dirty="0" smtClean="0"/>
              <a:t>Dissolving</a:t>
            </a:r>
            <a:endParaRPr lang="en-GB" dirty="0"/>
          </a:p>
        </p:txBody>
      </p:sp>
      <p:sp>
        <p:nvSpPr>
          <p:cNvPr id="4" name="TextBox 3"/>
          <p:cNvSpPr txBox="1"/>
          <p:nvPr/>
        </p:nvSpPr>
        <p:spPr>
          <a:xfrm>
            <a:off x="5724128" y="1832625"/>
            <a:ext cx="2520280" cy="3108543"/>
          </a:xfrm>
          <a:prstGeom prst="rect">
            <a:avLst/>
          </a:prstGeom>
          <a:noFill/>
          <a:ln w="28575">
            <a:solidFill>
              <a:srgbClr val="FF0000"/>
            </a:solidFill>
          </a:ln>
        </p:spPr>
        <p:txBody>
          <a:bodyPr wrap="square" rtlCol="0">
            <a:spAutoFit/>
          </a:bodyPr>
          <a:lstStyle/>
          <a:p>
            <a:pPr algn="ctr"/>
            <a:r>
              <a:rPr lang="en-GB" sz="2800" dirty="0" smtClean="0">
                <a:solidFill>
                  <a:srgbClr val="FF0000"/>
                </a:solidFill>
              </a:rPr>
              <a:t>Use your fact sheet to explain the following processes and how they fit into the carbon cycle.</a:t>
            </a:r>
            <a:endParaRPr lang="en-GB" sz="2800" dirty="0">
              <a:solidFill>
                <a:srgbClr val="FF0000"/>
              </a:solidFill>
            </a:endParaRPr>
          </a:p>
        </p:txBody>
      </p:sp>
    </p:spTree>
    <p:extLst>
      <p:ext uri="{BB962C8B-B14F-4D97-AF65-F5344CB8AC3E}">
        <p14:creationId xmlns:p14="http://schemas.microsoft.com/office/powerpoint/2010/main" val="1796075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how-to-draw-cartoons-online.com/image-files/cartoon_clouds_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8691" y="116632"/>
            <a:ext cx="2310910" cy="120937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ellisoneducation.com/images/products/large/26721.jpg?1298418144"/>
          <p:cNvPicPr>
            <a:picLocks noChangeAspect="1" noChangeArrowheads="1"/>
          </p:cNvPicPr>
          <p:nvPr/>
        </p:nvPicPr>
        <p:blipFill rotWithShape="1">
          <a:blip r:embed="rId4">
            <a:extLst>
              <a:ext uri="{28A0092B-C50C-407E-A947-70E740481C1C}">
                <a14:useLocalDpi xmlns:a14="http://schemas.microsoft.com/office/drawing/2010/main" val="0"/>
              </a:ext>
            </a:extLst>
          </a:blip>
          <a:srcRect t="32127" r="3798" b="33936"/>
          <a:stretch/>
        </p:blipFill>
        <p:spPr bwMode="auto">
          <a:xfrm>
            <a:off x="6395020" y="4941168"/>
            <a:ext cx="2748980" cy="969735"/>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p:nvPr/>
        </p:nvSpPr>
        <p:spPr>
          <a:xfrm>
            <a:off x="-684584" y="3933056"/>
            <a:ext cx="7200800" cy="3096344"/>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396552" y="5589240"/>
            <a:ext cx="6912768" cy="1368152"/>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1" name="Picture 9" descr="C:\Users\luu\AppData\Local\Microsoft\Windows\Temporary Internet Files\Content.IE5\O9SNZF6P\MC900440405[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7384"/>
            <a:ext cx="1907704" cy="1907704"/>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http://sweetclipart.com/multisite/sweetclipart/files/nature_simple_tree_green.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52097" y="2400944"/>
            <a:ext cx="2187855" cy="306422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http://www.ellisoneducation.com/images/products/large/26721.jpg?1298418144"/>
          <p:cNvPicPr>
            <a:picLocks noChangeAspect="1" noChangeArrowheads="1"/>
          </p:cNvPicPr>
          <p:nvPr/>
        </p:nvPicPr>
        <p:blipFill rotWithShape="1">
          <a:blip r:embed="rId4">
            <a:extLst>
              <a:ext uri="{28A0092B-C50C-407E-A947-70E740481C1C}">
                <a14:useLocalDpi xmlns:a14="http://schemas.microsoft.com/office/drawing/2010/main" val="0"/>
              </a:ext>
            </a:extLst>
          </a:blip>
          <a:srcRect l="4249" t="45693" r="9131" b="39270"/>
          <a:stretch/>
        </p:blipFill>
        <p:spPr bwMode="auto">
          <a:xfrm>
            <a:off x="6506312" y="5621948"/>
            <a:ext cx="2637687" cy="1335443"/>
          </a:xfrm>
          <a:prstGeom prst="rect">
            <a:avLst/>
          </a:prstGeom>
          <a:noFill/>
          <a:extLst>
            <a:ext uri="{909E8E84-426E-40DD-AFC4-6F175D3DCCD1}">
              <a14:hiddenFill xmlns:a14="http://schemas.microsoft.com/office/drawing/2010/main">
                <a:solidFill>
                  <a:srgbClr val="FFFFFF"/>
                </a:solidFill>
              </a14:hiddenFill>
            </a:ext>
          </a:extLst>
        </p:spPr>
      </p:pic>
      <p:sp>
        <p:nvSpPr>
          <p:cNvPr id="7" name="Down Arrow 6"/>
          <p:cNvSpPr/>
          <p:nvPr/>
        </p:nvSpPr>
        <p:spPr>
          <a:xfrm>
            <a:off x="4460008" y="5157754"/>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7" name="Picture 15" descr="C:\Users\luu\AppData\Local\Microsoft\Windows\Temporary Internet Files\Content.IE5\SR8IVCM3\MC90032916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48666" y="6242804"/>
            <a:ext cx="1092122" cy="515598"/>
          </a:xfrm>
          <a:prstGeom prst="rect">
            <a:avLst/>
          </a:prstGeom>
          <a:noFill/>
          <a:extLst>
            <a:ext uri="{909E8E84-426E-40DD-AFC4-6F175D3DCCD1}">
              <a14:hiddenFill xmlns:a14="http://schemas.microsoft.com/office/drawing/2010/main">
                <a:solidFill>
                  <a:srgbClr val="FFFFFF"/>
                </a:solidFill>
              </a14:hiddenFill>
            </a:ext>
          </a:extLst>
        </p:spPr>
      </p:pic>
      <p:sp>
        <p:nvSpPr>
          <p:cNvPr id="19" name="Down Arrow 18"/>
          <p:cNvSpPr/>
          <p:nvPr/>
        </p:nvSpPr>
        <p:spPr>
          <a:xfrm>
            <a:off x="7190692" y="1470863"/>
            <a:ext cx="400941" cy="445740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Down Arrow 19"/>
          <p:cNvSpPr/>
          <p:nvPr/>
        </p:nvSpPr>
        <p:spPr>
          <a:xfrm rot="10800000">
            <a:off x="4675115" y="1470863"/>
            <a:ext cx="400941" cy="213562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 descr="http://www.how-to-draw-cartoons-online.com/image-files/cartoon_clouds_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116632"/>
            <a:ext cx="2310910" cy="1209377"/>
          </a:xfrm>
          <a:prstGeom prst="rect">
            <a:avLst/>
          </a:prstGeom>
          <a:noFill/>
          <a:extLst>
            <a:ext uri="{909E8E84-426E-40DD-AFC4-6F175D3DCCD1}">
              <a14:hiddenFill xmlns:a14="http://schemas.microsoft.com/office/drawing/2010/main">
                <a:solidFill>
                  <a:srgbClr val="FFFFFF"/>
                </a:solidFill>
              </a14:hiddenFill>
            </a:ext>
          </a:extLst>
        </p:spPr>
      </p:pic>
      <p:sp>
        <p:nvSpPr>
          <p:cNvPr id="23" name="Down Arrow 22"/>
          <p:cNvSpPr/>
          <p:nvPr/>
        </p:nvSpPr>
        <p:spPr>
          <a:xfrm>
            <a:off x="2699792" y="1484785"/>
            <a:ext cx="400941" cy="144016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Down Arrow 23"/>
          <p:cNvSpPr/>
          <p:nvPr/>
        </p:nvSpPr>
        <p:spPr>
          <a:xfrm rot="10800000">
            <a:off x="2802906" y="5173545"/>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Down Arrow 24"/>
          <p:cNvSpPr/>
          <p:nvPr/>
        </p:nvSpPr>
        <p:spPr>
          <a:xfrm rot="10800000">
            <a:off x="3203848" y="1484784"/>
            <a:ext cx="400941" cy="136815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9" name="Picture 17" descr="http://www.webweaver.nu/clipart/img/nature/cows/eating-gras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828281" y="3572395"/>
            <a:ext cx="1967855" cy="1512789"/>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http://sweetclipart.com/multisite/sweetclipart/files/grass_strands.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281918" y="4653136"/>
            <a:ext cx="1102834" cy="930393"/>
          </a:xfrm>
          <a:prstGeom prst="rect">
            <a:avLst/>
          </a:prstGeom>
          <a:noFill/>
          <a:extLst>
            <a:ext uri="{909E8E84-426E-40DD-AFC4-6F175D3DCCD1}">
              <a14:hiddenFill xmlns:a14="http://schemas.microsoft.com/office/drawing/2010/main">
                <a:solidFill>
                  <a:srgbClr val="FFFFFF"/>
                </a:solidFill>
              </a14:hiddenFill>
            </a:ext>
          </a:extLst>
        </p:spPr>
      </p:pic>
      <p:sp>
        <p:nvSpPr>
          <p:cNvPr id="30" name="Down Arrow 29"/>
          <p:cNvSpPr/>
          <p:nvPr/>
        </p:nvSpPr>
        <p:spPr>
          <a:xfrm rot="7544592">
            <a:off x="5140974" y="4679778"/>
            <a:ext cx="400941" cy="65441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94" name="Picture 22" descr="http://i.istockimg.com/file_thumbview_approve/23736978/3/stock-illustration-23736978-hollow-log.jpg"/>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568" y="4811553"/>
            <a:ext cx="1368152" cy="921703"/>
          </a:xfrm>
          <a:prstGeom prst="rect">
            <a:avLst/>
          </a:prstGeom>
          <a:noFill/>
          <a:extLst>
            <a:ext uri="{909E8E84-426E-40DD-AFC4-6F175D3DCCD1}">
              <a14:hiddenFill xmlns:a14="http://schemas.microsoft.com/office/drawing/2010/main">
                <a:solidFill>
                  <a:srgbClr val="FFFFFF"/>
                </a:solidFill>
              </a14:hiddenFill>
            </a:ext>
          </a:extLst>
        </p:spPr>
      </p:pic>
      <p:sp>
        <p:nvSpPr>
          <p:cNvPr id="32" name="Down Arrow 31"/>
          <p:cNvSpPr/>
          <p:nvPr/>
        </p:nvSpPr>
        <p:spPr>
          <a:xfrm>
            <a:off x="1259632" y="5553236"/>
            <a:ext cx="400941" cy="1116124"/>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Down Arrow 33"/>
          <p:cNvSpPr/>
          <p:nvPr/>
        </p:nvSpPr>
        <p:spPr>
          <a:xfrm rot="10800000">
            <a:off x="1043609" y="1970329"/>
            <a:ext cx="400941" cy="882607"/>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utoShape 26" descr="http://www.clker.com/cliparts/4/g/G/o/z/s/factory.sv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28" descr="http://www.clker.com/cliparts/4/g/G/o/z/s/factory.sv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30" descr="http://www.clker.com/cliparts/4/g/G/o/z/s/factory.sv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32" descr="http://www.clker.com/cliparts/4/g/G/o/z/s/factory.sv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110" name="Picture 38" descr="https://encrypted-tbn0.gstatic.com/images?q=tbn:ANd9GcTbiB_PRyL-hxJKfla7MpZPK-Kl1ylO10-yq5TDsZP2b1TmobwKg5fzJzbX"/>
          <p:cNvPicPr>
            <a:picLocks noChangeAspect="1" noChangeArrowheads="1"/>
          </p:cNvPicPr>
          <p:nvPr/>
        </p:nvPicPr>
        <p:blipFill>
          <a:blip r:embed="rId11">
            <a:clrChange>
              <a:clrFrom>
                <a:srgbClr val="FCFEFB"/>
              </a:clrFrom>
              <a:clrTo>
                <a:srgbClr val="FCFEFB">
                  <a:alpha val="0"/>
                </a:srgbClr>
              </a:clrTo>
            </a:clrChange>
            <a:extLst>
              <a:ext uri="{28A0092B-C50C-407E-A947-70E740481C1C}">
                <a14:useLocalDpi xmlns:a14="http://schemas.microsoft.com/office/drawing/2010/main" val="0"/>
              </a:ext>
            </a:extLst>
          </a:blip>
          <a:srcRect/>
          <a:stretch>
            <a:fillRect/>
          </a:stretch>
        </p:blipFill>
        <p:spPr bwMode="auto">
          <a:xfrm>
            <a:off x="68870" y="2924944"/>
            <a:ext cx="1694818" cy="143781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7521001" y="6093296"/>
            <a:ext cx="1155455" cy="523220"/>
          </a:xfrm>
          <a:prstGeom prst="rect">
            <a:avLst/>
          </a:prstGeom>
          <a:solidFill>
            <a:schemeClr val="bg1"/>
          </a:solidFill>
          <a:ln>
            <a:solidFill>
              <a:schemeClr val="tx1"/>
            </a:solidFill>
          </a:ln>
        </p:spPr>
        <p:txBody>
          <a:bodyPr wrap="square" rtlCol="0">
            <a:spAutoFit/>
          </a:bodyPr>
          <a:lstStyle/>
          <a:p>
            <a:r>
              <a:rPr lang="en-GB" sz="2800" b="1" dirty="0" smtClean="0"/>
              <a:t>Ocean</a:t>
            </a:r>
            <a:endParaRPr lang="en-GB" sz="2800" b="1" dirty="0"/>
          </a:p>
        </p:txBody>
      </p:sp>
      <p:sp>
        <p:nvSpPr>
          <p:cNvPr id="46" name="TextBox 45"/>
          <p:cNvSpPr txBox="1"/>
          <p:nvPr/>
        </p:nvSpPr>
        <p:spPr>
          <a:xfrm>
            <a:off x="-117352" y="6084480"/>
            <a:ext cx="730128" cy="523220"/>
          </a:xfrm>
          <a:prstGeom prst="rect">
            <a:avLst/>
          </a:prstGeom>
          <a:solidFill>
            <a:schemeClr val="bg1"/>
          </a:solidFill>
          <a:ln>
            <a:solidFill>
              <a:schemeClr val="tx1"/>
            </a:solidFill>
          </a:ln>
        </p:spPr>
        <p:txBody>
          <a:bodyPr wrap="square" rtlCol="0">
            <a:spAutoFit/>
          </a:bodyPr>
          <a:lstStyle/>
          <a:p>
            <a:r>
              <a:rPr lang="en-GB" sz="2800" b="1" dirty="0" smtClean="0"/>
              <a:t>Soil</a:t>
            </a:r>
            <a:endParaRPr lang="en-GB" sz="2800" b="1" dirty="0"/>
          </a:p>
        </p:txBody>
      </p:sp>
      <p:sp>
        <p:nvSpPr>
          <p:cNvPr id="47" name="TextBox 46"/>
          <p:cNvSpPr txBox="1"/>
          <p:nvPr/>
        </p:nvSpPr>
        <p:spPr>
          <a:xfrm>
            <a:off x="5127403" y="355928"/>
            <a:ext cx="2040212" cy="523220"/>
          </a:xfrm>
          <a:prstGeom prst="rect">
            <a:avLst/>
          </a:prstGeom>
          <a:solidFill>
            <a:schemeClr val="bg1"/>
          </a:solidFill>
          <a:ln>
            <a:solidFill>
              <a:schemeClr val="tx1"/>
            </a:solidFill>
          </a:ln>
        </p:spPr>
        <p:txBody>
          <a:bodyPr wrap="square" rtlCol="0">
            <a:spAutoFit/>
          </a:bodyPr>
          <a:lstStyle/>
          <a:p>
            <a:r>
              <a:rPr lang="en-GB" sz="2800" b="1" dirty="0" smtClean="0"/>
              <a:t>Atmosphere</a:t>
            </a:r>
            <a:endParaRPr lang="en-GB" sz="2800" b="1" dirty="0"/>
          </a:p>
        </p:txBody>
      </p:sp>
      <p:sp>
        <p:nvSpPr>
          <p:cNvPr id="48" name="TextBox 47"/>
          <p:cNvSpPr txBox="1"/>
          <p:nvPr/>
        </p:nvSpPr>
        <p:spPr>
          <a:xfrm>
            <a:off x="2267744" y="4437112"/>
            <a:ext cx="2366128" cy="523220"/>
          </a:xfrm>
          <a:prstGeom prst="rect">
            <a:avLst/>
          </a:prstGeom>
          <a:solidFill>
            <a:schemeClr val="bg1"/>
          </a:solidFill>
          <a:ln>
            <a:solidFill>
              <a:schemeClr val="tx1"/>
            </a:solidFill>
          </a:ln>
        </p:spPr>
        <p:txBody>
          <a:bodyPr wrap="square" rtlCol="0">
            <a:spAutoFit/>
          </a:bodyPr>
          <a:lstStyle/>
          <a:p>
            <a:r>
              <a:rPr lang="en-GB" sz="2800" b="1" dirty="0" smtClean="0"/>
              <a:t>Living Systems</a:t>
            </a:r>
            <a:endParaRPr lang="en-GB" sz="2800" b="1" dirty="0"/>
          </a:p>
        </p:txBody>
      </p:sp>
      <p:sp>
        <p:nvSpPr>
          <p:cNvPr id="49" name="TextBox 48"/>
          <p:cNvSpPr txBox="1"/>
          <p:nvPr/>
        </p:nvSpPr>
        <p:spPr>
          <a:xfrm>
            <a:off x="107504" y="4293096"/>
            <a:ext cx="1865570" cy="523220"/>
          </a:xfrm>
          <a:prstGeom prst="rect">
            <a:avLst/>
          </a:prstGeom>
          <a:solidFill>
            <a:schemeClr val="bg1"/>
          </a:solidFill>
          <a:ln>
            <a:solidFill>
              <a:schemeClr val="tx1"/>
            </a:solidFill>
          </a:ln>
        </p:spPr>
        <p:txBody>
          <a:bodyPr wrap="square" rtlCol="0">
            <a:spAutoFit/>
          </a:bodyPr>
          <a:lstStyle/>
          <a:p>
            <a:r>
              <a:rPr lang="en-GB" sz="2800" b="1" dirty="0" smtClean="0"/>
              <a:t>Fossil Fuels</a:t>
            </a:r>
            <a:endParaRPr lang="en-GB" sz="2800" b="1" dirty="0"/>
          </a:p>
        </p:txBody>
      </p:sp>
      <p:sp>
        <p:nvSpPr>
          <p:cNvPr id="50" name="TextBox 49"/>
          <p:cNvSpPr txBox="1"/>
          <p:nvPr/>
        </p:nvSpPr>
        <p:spPr>
          <a:xfrm>
            <a:off x="6661034" y="2924944"/>
            <a:ext cx="1799398"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Dissolving</a:t>
            </a:r>
            <a:endParaRPr lang="en-GB" sz="2800" b="1" dirty="0">
              <a:solidFill>
                <a:schemeClr val="bg1"/>
              </a:solidFill>
            </a:endParaRPr>
          </a:p>
        </p:txBody>
      </p:sp>
      <p:sp>
        <p:nvSpPr>
          <p:cNvPr id="51" name="TextBox 50"/>
          <p:cNvSpPr txBox="1"/>
          <p:nvPr/>
        </p:nvSpPr>
        <p:spPr>
          <a:xfrm>
            <a:off x="3414872" y="2021482"/>
            <a:ext cx="1926571"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Respiration</a:t>
            </a:r>
            <a:endParaRPr lang="en-GB" sz="2800" b="1" dirty="0">
              <a:solidFill>
                <a:schemeClr val="bg1"/>
              </a:solidFill>
            </a:endParaRPr>
          </a:p>
        </p:txBody>
      </p:sp>
      <p:sp>
        <p:nvSpPr>
          <p:cNvPr id="52" name="TextBox 51"/>
          <p:cNvSpPr txBox="1"/>
          <p:nvPr/>
        </p:nvSpPr>
        <p:spPr>
          <a:xfrm>
            <a:off x="3912299" y="5373216"/>
            <a:ext cx="1429145"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Decay</a:t>
            </a:r>
            <a:endParaRPr lang="en-GB" sz="2800" b="1" dirty="0">
              <a:solidFill>
                <a:schemeClr val="bg1"/>
              </a:solidFill>
            </a:endParaRPr>
          </a:p>
        </p:txBody>
      </p:sp>
      <p:sp>
        <p:nvSpPr>
          <p:cNvPr id="53" name="TextBox 52"/>
          <p:cNvSpPr txBox="1"/>
          <p:nvPr/>
        </p:nvSpPr>
        <p:spPr>
          <a:xfrm>
            <a:off x="683568" y="5730227"/>
            <a:ext cx="1429145"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Decay</a:t>
            </a:r>
            <a:endParaRPr lang="en-GB" sz="2800" b="1" dirty="0">
              <a:solidFill>
                <a:schemeClr val="bg1"/>
              </a:solidFill>
            </a:endParaRPr>
          </a:p>
        </p:txBody>
      </p:sp>
      <p:sp>
        <p:nvSpPr>
          <p:cNvPr id="54" name="TextBox 53"/>
          <p:cNvSpPr txBox="1"/>
          <p:nvPr/>
        </p:nvSpPr>
        <p:spPr>
          <a:xfrm>
            <a:off x="5281918" y="4797152"/>
            <a:ext cx="1429145"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Feeding</a:t>
            </a:r>
            <a:endParaRPr lang="en-GB" sz="2800" b="1" dirty="0">
              <a:solidFill>
                <a:schemeClr val="bg1"/>
              </a:solidFill>
            </a:endParaRPr>
          </a:p>
        </p:txBody>
      </p:sp>
      <p:sp>
        <p:nvSpPr>
          <p:cNvPr id="55" name="TextBox 54"/>
          <p:cNvSpPr txBox="1"/>
          <p:nvPr/>
        </p:nvSpPr>
        <p:spPr>
          <a:xfrm>
            <a:off x="2356267" y="6111298"/>
            <a:ext cx="1429145" cy="523220"/>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Uptake</a:t>
            </a:r>
            <a:endParaRPr lang="en-GB" sz="2800" b="1" dirty="0">
              <a:solidFill>
                <a:schemeClr val="bg1"/>
              </a:solidFill>
            </a:endParaRPr>
          </a:p>
        </p:txBody>
      </p:sp>
      <p:sp>
        <p:nvSpPr>
          <p:cNvPr id="56" name="TextBox 55"/>
          <p:cNvSpPr txBox="1"/>
          <p:nvPr/>
        </p:nvSpPr>
        <p:spPr>
          <a:xfrm>
            <a:off x="1655280" y="1394773"/>
            <a:ext cx="1548568" cy="954107"/>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Photo-</a:t>
            </a:r>
          </a:p>
          <a:p>
            <a:pPr algn="ctr"/>
            <a:r>
              <a:rPr lang="en-GB" sz="2800" b="1" dirty="0" smtClean="0">
                <a:solidFill>
                  <a:schemeClr val="bg1"/>
                </a:solidFill>
              </a:rPr>
              <a:t>synthesis</a:t>
            </a:r>
            <a:endParaRPr lang="en-GB" sz="2800" b="1" dirty="0">
              <a:solidFill>
                <a:schemeClr val="bg1"/>
              </a:solidFill>
            </a:endParaRPr>
          </a:p>
        </p:txBody>
      </p:sp>
      <p:sp>
        <p:nvSpPr>
          <p:cNvPr id="57" name="TextBox 56"/>
          <p:cNvSpPr txBox="1"/>
          <p:nvPr/>
        </p:nvSpPr>
        <p:spPr>
          <a:xfrm>
            <a:off x="50602" y="1916832"/>
            <a:ext cx="1429145" cy="954107"/>
          </a:xfrm>
          <a:prstGeom prst="rect">
            <a:avLst/>
          </a:prstGeom>
          <a:solidFill>
            <a:srgbClr val="00B0F0"/>
          </a:solidFill>
          <a:ln>
            <a:solidFill>
              <a:schemeClr val="tx1"/>
            </a:solidFill>
          </a:ln>
        </p:spPr>
        <p:txBody>
          <a:bodyPr wrap="square" rtlCol="0">
            <a:spAutoFit/>
          </a:bodyPr>
          <a:lstStyle/>
          <a:p>
            <a:pPr algn="ctr"/>
            <a:r>
              <a:rPr lang="en-GB" sz="2800" b="1" dirty="0" smtClean="0">
                <a:solidFill>
                  <a:schemeClr val="bg1"/>
                </a:solidFill>
              </a:rPr>
              <a:t>Com-</a:t>
            </a:r>
          </a:p>
          <a:p>
            <a:pPr algn="ctr"/>
            <a:r>
              <a:rPr lang="en-GB" sz="2800" b="1" dirty="0" err="1" smtClean="0">
                <a:solidFill>
                  <a:schemeClr val="bg1"/>
                </a:solidFill>
              </a:rPr>
              <a:t>bustion</a:t>
            </a:r>
            <a:endParaRPr lang="en-GB" sz="2800" b="1" dirty="0">
              <a:solidFill>
                <a:schemeClr val="bg1"/>
              </a:solidFill>
            </a:endParaRPr>
          </a:p>
        </p:txBody>
      </p:sp>
    </p:spTree>
    <p:extLst>
      <p:ext uri="{BB962C8B-B14F-4D97-AF65-F5344CB8AC3E}">
        <p14:creationId xmlns:p14="http://schemas.microsoft.com/office/powerpoint/2010/main" val="3989860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60"/>
            <a:ext cx="8229600" cy="1143000"/>
          </a:xfrm>
        </p:spPr>
        <p:txBody>
          <a:bodyPr>
            <a:normAutofit/>
          </a:bodyPr>
          <a:lstStyle/>
          <a:p>
            <a:r>
              <a:rPr lang="en-GB" dirty="0" smtClean="0"/>
              <a:t>The Carbon Cycle</a:t>
            </a:r>
            <a:endParaRPr lang="en-GB" dirty="0"/>
          </a:p>
        </p:txBody>
      </p:sp>
      <p:sp>
        <p:nvSpPr>
          <p:cNvPr id="3" name="Content Placeholder 2"/>
          <p:cNvSpPr>
            <a:spLocks noGrp="1"/>
          </p:cNvSpPr>
          <p:nvPr>
            <p:ph idx="1"/>
          </p:nvPr>
        </p:nvSpPr>
        <p:spPr>
          <a:xfrm>
            <a:off x="457200" y="1268760"/>
            <a:ext cx="8229600" cy="5400600"/>
          </a:xfrm>
        </p:spPr>
        <p:txBody>
          <a:bodyPr>
            <a:normAutofit fontScale="85000" lnSpcReduction="20000"/>
          </a:bodyPr>
          <a:lstStyle/>
          <a:p>
            <a:pPr marL="0" indent="0">
              <a:buNone/>
            </a:pPr>
            <a:r>
              <a:rPr lang="en-GB" sz="3600" b="1" dirty="0" smtClean="0"/>
              <a:t>Learning Objectives:</a:t>
            </a:r>
          </a:p>
          <a:p>
            <a:pPr marL="0" lvl="0" indent="0">
              <a:buNone/>
            </a:pPr>
            <a:r>
              <a:rPr lang="en-GB" dirty="0" smtClean="0"/>
              <a:t>All: </a:t>
            </a:r>
          </a:p>
          <a:p>
            <a:pPr lvl="0">
              <a:buFont typeface="Wingdings" pitchFamily="2" charset="2"/>
              <a:buChar char="q"/>
            </a:pPr>
            <a:r>
              <a:rPr lang="en-GB" dirty="0" smtClean="0"/>
              <a:t>Describe the different ways </a:t>
            </a:r>
            <a:r>
              <a:rPr lang="en-GB" u="sng" dirty="0" smtClean="0"/>
              <a:t>carbon</a:t>
            </a:r>
            <a:r>
              <a:rPr lang="en-GB" dirty="0" smtClean="0"/>
              <a:t> is stored.</a:t>
            </a:r>
            <a:endParaRPr lang="en-GB" dirty="0"/>
          </a:p>
          <a:p>
            <a:pPr marL="0" lvl="0" indent="0">
              <a:buNone/>
            </a:pPr>
            <a:r>
              <a:rPr lang="en-GB" dirty="0" smtClean="0"/>
              <a:t>Most:</a:t>
            </a:r>
            <a:endParaRPr lang="en-GB" dirty="0"/>
          </a:p>
          <a:p>
            <a:pPr lvl="0">
              <a:buFont typeface="Wingdings" pitchFamily="2" charset="2"/>
              <a:buChar char="q"/>
            </a:pPr>
            <a:r>
              <a:rPr lang="en-GB" dirty="0" smtClean="0"/>
              <a:t>Describe the </a:t>
            </a:r>
            <a:r>
              <a:rPr lang="en-GB" u="sng" dirty="0" smtClean="0"/>
              <a:t>processes</a:t>
            </a:r>
            <a:r>
              <a:rPr lang="en-GB" dirty="0" smtClean="0"/>
              <a:t> that cause carbon to move through the </a:t>
            </a:r>
            <a:r>
              <a:rPr lang="en-GB" u="sng" dirty="0" smtClean="0"/>
              <a:t>carbon cycle</a:t>
            </a:r>
            <a:r>
              <a:rPr lang="en-GB" dirty="0"/>
              <a:t> </a:t>
            </a:r>
            <a:r>
              <a:rPr lang="en-GB" dirty="0" smtClean="0"/>
              <a:t>including…</a:t>
            </a:r>
          </a:p>
          <a:p>
            <a:pPr lvl="1">
              <a:buFont typeface="Wingdings" pitchFamily="2" charset="2"/>
              <a:buChar char="§"/>
            </a:pPr>
            <a:r>
              <a:rPr lang="en-GB" sz="3200" dirty="0" smtClean="0"/>
              <a:t>Photosynthesis</a:t>
            </a:r>
            <a:endParaRPr lang="en-GB" sz="3200" dirty="0"/>
          </a:p>
          <a:p>
            <a:pPr lvl="1">
              <a:buFont typeface="Wingdings" pitchFamily="2" charset="2"/>
              <a:buChar char="§"/>
            </a:pPr>
            <a:r>
              <a:rPr lang="en-GB" sz="3200" dirty="0"/>
              <a:t>Decomposition</a:t>
            </a:r>
          </a:p>
          <a:p>
            <a:pPr lvl="1">
              <a:buFont typeface="Wingdings" pitchFamily="2" charset="2"/>
              <a:buChar char="§"/>
            </a:pPr>
            <a:r>
              <a:rPr lang="en-GB" sz="3200" dirty="0"/>
              <a:t>Respiration</a:t>
            </a:r>
          </a:p>
          <a:p>
            <a:pPr lvl="1">
              <a:buFont typeface="Wingdings" pitchFamily="2" charset="2"/>
              <a:buChar char="§"/>
            </a:pPr>
            <a:r>
              <a:rPr lang="en-GB" sz="3200" dirty="0"/>
              <a:t>Combustion</a:t>
            </a:r>
          </a:p>
          <a:p>
            <a:pPr marL="0" lvl="0" indent="0">
              <a:buNone/>
            </a:pPr>
            <a:r>
              <a:rPr lang="en-GB" dirty="0" smtClean="0"/>
              <a:t>Some: </a:t>
            </a:r>
          </a:p>
          <a:p>
            <a:pPr lvl="0">
              <a:buFont typeface="Wingdings" pitchFamily="2" charset="2"/>
              <a:buChar char="q"/>
            </a:pPr>
            <a:r>
              <a:rPr lang="en-GB" dirty="0" smtClean="0"/>
              <a:t>Explain how </a:t>
            </a:r>
            <a:r>
              <a:rPr lang="en-GB" u="sng" dirty="0" smtClean="0"/>
              <a:t>human activity </a:t>
            </a:r>
            <a:r>
              <a:rPr lang="en-GB" dirty="0" smtClean="0"/>
              <a:t>can affect the carbon cycle   </a:t>
            </a:r>
            <a:endParaRPr lang="en-GB" dirty="0"/>
          </a:p>
        </p:txBody>
      </p:sp>
    </p:spTree>
    <p:extLst>
      <p:ext uri="{BB962C8B-B14F-4D97-AF65-F5344CB8AC3E}">
        <p14:creationId xmlns:p14="http://schemas.microsoft.com/office/powerpoint/2010/main" val="540183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74" y="-27384"/>
            <a:ext cx="8229600" cy="1143000"/>
          </a:xfrm>
        </p:spPr>
        <p:txBody>
          <a:bodyPr/>
          <a:lstStyle/>
          <a:p>
            <a:r>
              <a:rPr lang="en-GB" dirty="0" smtClean="0"/>
              <a:t>In what forms is carbon found?</a:t>
            </a:r>
            <a:endParaRPr lang="en-GB" dirty="0"/>
          </a:p>
        </p:txBody>
      </p:sp>
      <p:sp>
        <p:nvSpPr>
          <p:cNvPr id="4" name="AutoShape 4" descr="data:image/jpeg;base64,/9j/4AAQSkZJRgABAQAAAQABAAD/2wCEAAkGBxQTEhUUExQVFhUXGRgZGBgXFxkaHhgfGBkXGBsbGhgbHiggGBolHBgXIjIhJykrLi4uGSAzODMsNygtLisBCgoKDg0OGhAQGiwkHxwsLCwsLCwsLCwsLCwsLCwsLCwsLCwsLCwsLCwsLCwsLCwsLCwsLCwsLCwsNysrNyssK//AABEIAMoA+QMBIgACEQEDEQH/xAAbAAACAgMBAAAAAAAAAAAAAAADBAACAQUGB//EAD8QAAEDAwIEBAUDAwMCBAcAAAECESEAAzFBUQQSYXEigZGhBTKxwfAGE9FS4fEjQmJykgcUgtIVFiUzQ1Oi/8QAGAEAAwEBAAAAAAAAAAAAAAAAAAECAwT/xAAgEQEBAQACAgMBAQEAAAAAAAAAARECIRIxAxNRQWEy/9oADAMBAAIRAxEAPwD3CpUqUBKlSpQEqVKlASpUqUBKlVWsAOSANzQOJ463b+ZYHR5PYCTS2AzUrnviP6stIISkKUolhDJfqc+TVq1/HeIKmK0oy6Ry6RDgnJFZ35eMVONdmtYAckAdaWufErQBPOC20/SuRv3Lp+a4pcSAXCcSxDPjtNXQmA0t8xM4fqxI61F+b8PxdGfjlrTmPZOPVqor48gTy3PRP/urnLeUiZ3MMpwCB6+tFW0nDH6HJ1o+zlT8XR2PjNpQDkpfRQZvtTtm8lQdJcVx92AGjG2p3bc1gE6wTLudepxR9theDtHqi7yUyVADqQK4hSlEqDlyCOVReRA96olL8pLNMnctGwij7v8AB4O1/wDPW/60eoNDX8WsgsVj0JHqBXJquSwYu8J7tHUUZIAG/YO4n0L0T5aPGOjX8asDNwDyP8UHivj9pCebxq6BLGf+pq5+8UnQMdcNLT5/asOB4lEBJMP1LADy6UfbyPxjYL+N3lKgJQkw2TjetZd+J3FBRNxRIkBJLt5MBj/NVN/xYZiUziA0CqqDMx6AQMyWLCJIeo8rf6MNpUswVLlsKI01Yw1Fscddt/KokD+slT6R6UqhejwIGQ2fWJo/MC7wcQzD+D3o7/Tx0/w/i/3EuzEZFNVovhd5i+mtb2unjemdSpUqVRJS/Fcdbt/OsDoTPpSP6o+K/wDluHVcAdZISgbqVA9JPlXn/wAPuFYUbjqWp1OXwZcnoQwbas+fPx6VJrs736sRzFFtClkNnwhz6nriso/Ux1tSceMT7VzKEK5gwCWl2A0Due0dHp3hgDzMEs8kaiGxjJFY/Zy/VeMbpH6jVraHcLjziio+PEsf24P/ACD92bFaUEBZSWxq5b1Mlhjapdv6u7kS2N2/NqPs5fo8Y33/AMfS5HIWAdwQd8titX8S/Vakt+3bzqvs8eopC/dyObRyAz/hrW8QhS1Orwu6EgFw8ywlnHtSvyU5xhy5xt1R57qitw7MwDiAE4fwn1rHDhXj5h4gA5fynGj0LhUupwCAAGHfUjXHuKauJdK3wcRkEiOsfmKz02vt2p5ixCVgjTncH6QW70azcClcwBwydiA/vmNmPa9hPjUltiEggHAfydh0ANZ4aynkHKQQzkmHwCejl6FGyrlCeuG1ckmNI16VVN09JCiP/wCd9Z7VY2gMlgNt29g1BKBzGH5cvjBfzMelF0pg9q4kuQz4Y749G+1XNwHT5hiOxoCrYU05YnQGRLjOKzxCG8LgTnRiOtVLhC3VCC4Y+zNo/f0qLWAyWBcsXOAXaX6gUA3CWDeENhzAjMbORRFLIUf6YIB76HXA1fFPRiskuA0dszDzqfM0YrwH1Zh55fqW9KDaPyqYgznQSwLnNEtggOWgvnGzHU483qN05Cl62AQXc4OzHwlsTmj3Us5gAY9Tr1xQFkLW+0JDZYuR1JarMFEwwDpAOP48zSgsXuXCw5ZcjnLaax5j0oqizB4DO+ennB9aHYQySlJLvL6F8YkQKHbPMSSDEAYZwT9hVFgtxJJGAx2fzPmBWLr+gOHy8DYQR71ELMRJk4adIz3mrrfLwdSTDF6rCDOUlI66vMbaPTRSTBbV3/Jpe2HgHDsDnGW2ood38ujagbetMz/A3HdwB0/PP0rcfDL5KWOR9K5/gvCVOXEcvmGnzrZ8AvluDYwfUN71vx/jOt3UqVK0S5H/AMQ7/gsW2HjuEkkPyhFtRcdXIFc/w1pglStEJ7JcCPKX6it7+vVcyrCJyVFtuZIMVqworcAsQRL5AJDQJ7VzfLe2nGCXYMtkMx+Zyp/QsfKiIWzQ4l95jaYGu1AQt2OCWPZ+mBr2qC+JYPO2J/sf+6sNsaZBzxg5y5eAVAT0jycelDWSSWSHAYEd9NhFYt2AVOomS+jOAnOP6aYRali7OTLyC+m33onZdF1LQ4CtWLYOZ6OS1L8XdKuRQSAEqMxL6HrG9XWOdRWYYkDozuO59KNdtlIwkyCppADyeozil2a1sqQWIDwN4BnTr71hF8KdAdgeVXbUn196Oi3zAEsxGAWAnP5vS3E2WYgB1llNBZ+mO/ajsZAOK5gsLSR/SVez9wfpWUL5RHiDnDjB2LHrTSAOZgHcAgbE9dR16VS7bIYAMBBIknWRqzO9G0D27jJffDtqWAMbxNXAYltYUT5nGmlJWrqmdTuVOXZmwWmjWAQ/M/hOjl3wAAWNVaMS2sIQUEfK8Zgtr6+ooyS+WKWGTp/Ex3pe65PMSAGEPgvzaYP5pVUrKRL4wzs0MCd5PelL/Bg1uA5IYkRloEHvWbapdU56D+kNOWqJulRVpEpDQxfT5oasq+Y4YmCM4Hl/iiewteDKg/8AKRs4YN3rHORDn0y4huzedYuW3IIfmb+CXG1Uvkq5QJacD1c4E9KWhmxbMRggjtr31NTiLIblQZAz2jy38jVjc5QB4QGD4GW9Zjyq3ELPKSCzeb51eCKqeiLi4Qzjws51aU565FZ4VLHszY16659KFdQfEJSnmSAzy5BJ3adIFPW+WAkKZ4dyTIcyPKnxgqtm1JcyMgOcT+NvVb6yWSY+jekGiIuF3AAL41LilwvmdRdh5ajTXvDVWxPbKvmIZnJAfrghtGAotu4XLwdOudNKqtyXaANG1n0Z/asmQkHLMX6xn29KQOWAHJBnOn42Ip1LsrsPsYGaR4cZEFsxpIinRcGk6fbOsxW/BFb2wvmSDvRKR+HXobo4/PzNPVslxX64Q96zy/PynXQENmNVd26UqmWYB4ZWDP8Ax1Lfk03+r0qPEIlgEMMN4nfzj8etVfUyikLZuXmZtGknRveuP5P+q24emOIucyuqYfY9BuQ7jpRbKz8wAJdiSfp0xSagXgkAyzajAB+9McDfIHLBceFiI69Nay8u1nLF3wOtJBfCiJYiS+m3lVb6gAAwY8xILTksytx9DVLfMokKCWBmGeFGDozOewofEKYuroQ5B7OMdXOwp6WCILEJTIlu4AeNTI/ii3dnYyzBwHOI3880O2sOSkh5zEE/Mx1YB41FRTJCS8GHEHwhn3IeNKQO2xnm3DT29NaU4s81sCQxB3kEKYfm1GTxAO0/0uC2M60su6WUZOG7YLl+wouHBFnxpVDJdz/TnCWy743qxLuE/M+v/I9Jwo0C5xITvykaklp0y2YNX4a4QTmRI1G8+maCMcX4kESHCjGTkBtsilUlkMYYJBSosf6ZIM6l6cuXAMDAyQMk6e2tCuqTJUAHZDsX3Es4TIYY9adAP7QYpSw5kkwS87nUyfWqWbnh5lJ5UsCHzux6y1HUSeYD5AXBJkO0ThqwOHlXiWzAMTA/5BTuS+g3NIw/3GPPzAANzADq7vpAmq3LzDwjEDTMT71SzaCebmAiREsC4MBzA7x1q1lZAcyCHDDA5pdOCceh3osuA3Zuczg5YPLau7vgbNQ1uS4Jg57P9qFwngLMxguXOhEA6YHpRVkkhILAvzbAkmNsuGNE9EKbUAlQYmJcvkEdW6VZV0AQl0h3fZ58OsGhWiGBceH5oLuRl9RVrlyUqiHGoGxcYLRVbP4WatxADgAgM3zDD9I38qpatxkBpBfzzVF+ITu7QXByJHU9autAZSY+UwHLzAidKN7H8CtLAJOpMnlxGc71OH5pDknTTVn7P9aupwdPCRzbeJiM9HNZs3JAJyOZ9Gd8e/nVSFphb/KDpkTgB6EQ4gZyIGh3xgGr2Fl8NH0jTfPnVQWJIdT5aQ0CdyQ/pTtA3DHwF9OsertR7CFciCpneWHnI3afOgcDKTzMQce/8+1PfDwCAIyFBsMMezBulacO0cvZ74apyk9P5ittWk4O4x7H89jW8reekOD/AFPxJVxakAhkW0BtVFfOfYB/80gnh1JTJAYKdRENGA8xE70T4uP/AKheLZ5BByyLaX85HlVrjsVFochMvAfXt9K5Pk/6rbh6S1bAY8wLkgEzmZgTVbSQDzJYlmfOHDgSBoNnohWGOAQGiAOb6lqoi0qACWZhgS5AZsfm9ZWKjHE33PIAXdypwzT4cgucYOad4e0lhs+48h79aVTbKVaEtnUQwAJgCfrTXiccvVyHbXJ1PfvTlFYUoG4FNIBEahzv2E0lYS/PzFglmIaZI5RG4Jp39liyexPRtOulVsobZ22DCW9xTkDNxRPyhjLvqzZnTLVQDmhnJ0w7AqA9M1YJ5wlxsScSSUkd8d4rLcpIyxYywkM/o3pSsChXzOyWEEumW6Swx7VLQLl2nA1LgTzYPT/p9G0pGSojTwv7EAFqUVba40M0ARqOmX5feiy5pCpKSHd2JDsddRDPp/NKWLpUSQFcogkg7PD9kmn/APyzgGWdzhn67jvQOQFLBuVwxCvmYDlkaQIpZ+nqWSGCFEkGG6mPI9qY/cAA5SGbOfUj8ihqvBnKdSSPskjrWSjLlgyQJct1G+KJZgWKgzKLOYfUyWHpilOUrA0IwJPXOjzFFugBnkw2rMHfWXrNpuUYxtERHWQKfsyK1yeZJnDJJGX0kGN80XhF8xJTzOkliQ4nlMF+48qavJCSC7rAIADkydW0BD9hQ7awIPyMR8pHMe0anzpzjnSdYSmTyvAL5kE4IcywiiWbZYgwHYTkanrs3SrC/gocA+f+19Y0+tV4hYAEZjZ3w/ds6UskG0NSnBSMs5IeC40b74qEb6sD9H6Ca16b3iUxnlCXAMsXYOwbRzvTSnLli0GXGj9m0jNKXaqmOfmJbHLsJmG6vPnWVABBJYOAP7exoBWxJDOwyXZyxOWDNn60TiFFg8kGcNBaBEfWtECWj4QNOUDzgk571gXRmAkY8/4n1pS6jwgQHKYDhtD2imrKvAzM4wXYCN8HpR7B3gjGXBOnRvTJpvhUsR0bX18mpThT4UsBHTEae0UzzsfM99DWvBNvZi0n5gNFP30rec9agoYuNW+u1bflreRm4DjUvxF9TuorMYYIJSH82jWpxA5iQdwIZgWGzHvO9Y4i4lPEXgOYFVxZdIMEKadDO7VLFpSSvVyCHnlYajAc9da4+Xtrx9BcQvQAghoDCBifMUzYJBcgO4wWaCY3LN0rHDAFZP8AUzdCHD+Y+1HJAbc6qd4xInOlSrQf2XYEuX02yY8jTCkEcgBkuHgPDjXOlZFgBKsBW48z0x3JqtsQQVB8/X89acg0W6sJSDoACx9fUmkUJUDzaEuxeWS7E+VGtqHK6hqrzbUbYoVy0pQCY/2nl15SXiHMHyot2iGrFogTJEktoSHYHvS5YqHhZg+xO2mj+9ZsrCAGeCW6sC47ROz1W0TzhwGIEDByH929KmgW5bKg4d+p2/sc1Fu5gHAMNHfRixplFtp8IEwIgY8pNAWCxMNkdsN+TVWXNPYHuHI1cnTqw1LtR0p067AOMZw7ttS16yrlS2IednbIotu8VlIVqAeU6MH+XQxB1pBQIBVqwhiTqxEbDFXXZYgBp6Y0Y6D+1EuAM5wDrpI6A56a1i4MhX/pnLNJHRxU4FL1oPiGDs5bZt/7VS4rkSSXLDdvIVgkk8qu40wD+dqpeV4SCfCzhh64xGlHlno8Vs2hyqISZh8l0vviXrN9QkQWAcu4AU7E+hqoWIUSzF+VhJxrIzRLiQocoaQx1Yah8l4bzpSnS/OeZInWXLBnx0h93NZ4i8fEAeWSJIIERGc4E4FU4oBJSgmGYTmC7Plvw1a2gqlX9TzksNDgCGj1pASwiCQXH+4tsNdz070xbBUG03c6FvKfqKVB5Dyhg0xJd2M9d9TTKjygrUQILfnb0q+ORFJqucowHSQkjLgpKnfUGPSi2g7hWVE6jLJEAZh/rQbt9LhSWcsCDlpDkaH/ABV08j84DHYgF2BG7SS3lVS/pYZSgAuSWMaYch5HbGwo19eQnQSYYZg/xQLaiUjmBkEeTRrmiJW+/MAJOvv3qpfwGeCWCiHnDhnb6f3plXln69d8UDh0MkbMGGry47CNaLe1D/jD+fatZ6Z32csL5mGkfzW9aud4dXKQ2hG+tdHWvH0VcFxVz/WvMZFxY6DxP5w/pVbdouS4ILgdQ2pxV+KWDfuFwxUs/wDaeVm6EK9avYT4RkGHM9AW6NXLym1cvSnCWjzEsxJhy2zt1q/F3WbaM6yxbDR6VdLAMlnG2A7En1f1qvEHVnAd2Z+47kN5mj+GypTwG6tp0bM+vrUTDw2A5GYDqPaqHaGdiNGcSdy1YVdUYdngRqYd2De9Raa3Eo8JywcEs4gOZoJIcPklwzhg7Bm0o1wYSJ06O0mfWqphQUNGBZpLS31oOJbT4jBLxLtqMYGfxqKm0WcsAS5IxrgtMkBtgapaDtmXGr9DmM01avAZdwHMadfX2pyd6VqG4EYYB5y2jTSo5n1iZl30PbfqKLdJIccxkNlw+WMHQ9RUZiZxgDbaT79aOVtEkBKQ7l5EscEBw01LwJUFA7E4wQBI6OPWgcX83M5DM2kuIJ8uomjfvAoBIhTuWYtv2Y4qP1Qguc5wNWLnf6YzS4PMqNxqIOGLwf70K0ojMk6NgQfVgzdRTdnmYlvow8RMbsGo9j0Hcwwk6DQFhDaf3qJsEO/MS+gxuCOm1HvcKQHZ2JITI5tvpS1tZV4SkpCvmwCYZ27ATOBTvHO6JQ1XocCCYURjV5EDvSaLX+nzFRASSQDiRtrp5itlYQzhPNnBYxLvu/rSdxJSC4JdUtOX9AwJO0VneKpS9jhSpiSSQ2ThyN5EOKdWtSE/1EQZ2BS7OXy7Cqfuku7JCScf7hP02xU4m67cvNl5SGZyka7U+N/govCWWCC7qUNoPK/XOaupLgkucpmHLjAhs+9LAlg7+GH7Ybq7Va8gtENylxozBzOx12en0lVVtITzISlLcsxO8tLSP/VVgW5Y3LMYHicHymomyFOAfDPi3Bc/N+aVdRZgZAJd3kSGc6/zVQGLISAxAHc9NXgGrotsA2MlJMzs/n70vw/KxG3SYPvn6VdnPIElgxJcPBdo0jFWnTdpbgZAMCentTUkYBmk0KLv11zLR2/inCXG2PwH1rXjekWD8ElyXbT2LV0FaL4cHudD/mt7W3H0mvPra+e4szC7g0EAkadn6lW4o6Vk4h4hjESwh2OapbDLWpv96zndSmfY5qq1gO2QCdHJMD+MVy8vbSQ0pLAgfSZO2h+tYtXQxYNEddMHX+1BCSfmd8HYjPr/AIolpIA5R2Dzl+kD71N5HjCrJUHJbsMZknWiKssTPzMdYbM7ULhRBcEucHVg71cB5Jbm0jffSB5vQO0/bdRcBmBKh0J07bVL6mMOA2S5kuxNWXd5TywSPps7Rr5NVb6oZgVGNusP5yam9CKhZBHo+XyYPRj3q6bgA5mPinGRoI/MVjh7cEmXO2cAEbf7veoi4cBwC5AP4PSnDxk3jnDSTDMQBmlF3Q0YB1GdNDG2j1EJJciQ7keUCcGKHylVzEjHmASSHI8qzttV0vw9wuQeUsWkE+2rTV1O/KXAZ3mXxGmferoBJKR4WY42Onk1D8QLyQn7mW6QfeqwtiW+F02LmBu4LU8PCnVmcAsekv1+tJoLLCcuQT3JjyG31ooSS+Q3MHP2hsjHSrnRdjquspoBIfyb08qCq8FSljo5doM+/wBKrdUnxOySXb6a9G9qqu4Al5ILvOQMDzmleQkUskgEBRlR+YjDmf7daqpIVAkSx+WOh1mqOVPBwzSQGCmc45Xb0oqFsVKMCHbcZIhulZrAcBJ1Al3Mt4c5Yt61W3bPhJktjSTPmXcHasm2oO7yzsMAZ6PA9qJZ5SP+JMF9vCTGrkdKJtLRo5XkgPuzuHDNEn2oSbhUxdg76aYh4O3aqXEMGgB+m9UQUlJYYgsS57nu9VIBbKwlSAVR8uMwYjrReIS8MT9zp7PSlzh0qKVZZmcwB9Woyr84DOp2LtpL6bdjVbE3VeFvOGBzB1y/3mmuFtqT8zuY7tqdz0pMoKTqA7lmy4YY86cQedLBUyfWcZzTBvhhkH76n+fpTOrdfOB/il+GSHLF9D5SPvpR1j7eTN6VtGfZr4aWuJH07Vvq534e37ie/u39hXRVrw9JrzhV3/Vuh3HMsAMRJUQI9fc00myS6lqGQGkARruR9RS6B47ii03V4gnxKAZsZk0xZuEEOGgOGJ2kHYFulcl9tJ6WRbbuou/kRtORWLaADJ8RGgyxxv8A7sUT9wghhJ30bbrQFLCXnByzvkEP+YqVQy8EsxABljvGcjoaBhT8ruQGZpceTjNS6oKJSPo7uC1Xd0KAILY0zOR/nzpmllIckgEu5LQxcs20J/jZhwTBBJEQMPHuCQ9LcKliWDuzPDhsdTmjoWkuAZZKuWIDKltoPpTSlkxy7z7DRt6HlyGj2Gp83NFPENOWydN28xpGapw4BaHDPnVnH0pGqgMJ2gdsGhLEuqXYHmLsN9s/2q/EXZfAgB9ScxQkoLgkdvVx4dMmp/prgeDmJByNciA52xQb+rQCGbWOUH1bPWjcQguQYSC/mXAO7QIpO6szBJTBOG+YmPzFURm1c5llLidfMHGpALUVLurmJAxnGXJ6detLXGKgQwYgAxrt6t50vxV9R5iQSoEjUOMddC9V1BppNlBXJD5aH69TP2pgMxcgnAcz6E9RWoUCEgyGOAN6Ku+jlnmUR5ffI26VPjBrYqQOV43PeQYHY0upEpO7BQTLgCMydKS4X4kbbgOsTlnHTqHqD4qCW5JccsuAfLt7UXjolbO4hvC7Mzh8jc4cR7UMXOUEwx20Ek+9ay38TPPzBi6QGjR/r9zTI45DMf6iHYHOnQOadg0ZIBBJfscbk9D0pZJdQLOkhhpOCYn6Y6VfiTo4A8IOZKnl4j+KLyhuWHxDyB1y1RpxXhT8qSMg51ILsAcwKPd4ePlDPMnVoG9C4YMrPMQ4HaDHkQKYXdkF8HEDsBTk0re0Tl3wQNsjPN9qzayTL7CHwwyxj3pf95yYBDpky0Fi2h6voasLvKVAEN1V5Q+wFVJ2K2PBrCgSAQ+Q2C9NJUX6fn2etP8ADbrKYsDgdWaQ2lbhsT1joO2oraemdMfDUn90eZ9q39ab4UP9QmIT6y32963NbcPSa85U5ur8LAKKQSc+Iv2YOfOnEEEAjmwDAJO349atd0c90Pi6t8gghRjzGm4rY8NBL45u7DROa5rO1z0l1yA+gdnJ10Jw7+1YRwhJ8RLHKXzpJz5avV7hII1cKZiXAnpv03q/LKRL9QWjcjT+ajFauEgbOIfXQiNTNCuWllpgFtHw3matxF4BiQAdCfU/T2oauOSDOAXf1cp9aPEaasFonR/vQ7yASWORgZbOmcHrSZ+K21SyYJBnuMYOPes2Pig8QIYjTR3IfMDAowL3nNvLEMdzDiR+ZFEtQZOSWjBLO+2TWrvfFwgiAU92IBL+c1lHxJJKVBKixfAgsRvJnXaiccPW1vof5Z5RBzIAwNYcVROAXkhnLfmtIDiCklSedtQSBqS4D9RFAVc5w4Gz5OknQA0/Ea2N7iEgFzAJ79ANTrWtuX1NnoQxVrl2DEH70C4ADr/3MDG1YsrH8BvxqchWsDmV/vUz4MBzqx2IrCOLUlvLAeBvRbjY1bIDS79tqVADiG/PWqsTrYW7jhiobs+XOqdKpeuAAKYg6ierkcvlSIWXLwQNSRoIx2qLvB/mIEgZOWY0YenUptlRLy76yGMwe1LLSNzzDBkTjZv81RGMADDu4Oo0/GqLvEg+RAO7N5a+lIxEkDOH0+hBal75+ZnB6uxfT3AqEtkEZwd4PnUTefVWI3xuMYpwqiFEv8xBAI3BiWM+1FTxJEBQIJw7bBx6Z6UupTgOcExiDiKooPKXfWN31znIoyE2ieJLFyD3JDdSRkwKWv3y5+5cA7x60ui4PZz3j3G3SjWFEv769GER508PRbSSYM6FnEn339TRkWm8TgDUT7DV6Xflg824/BV023LCQ0jZu/lU5BrYcNeUGYBtIluj5xXQ8Ov/AE0qbCS3TYfm1cossSJ9IziDXQfAUm4g2y8lsuwgHqI+tXxTXT/CLDI5iPErPYQP586frCQwas1vEPJvjnDnhuOvggqRd5rjHBF2Y6hYPrVLHxdSSUGRDBWSCH9pFdV/4jfCyu2i+kEqtEhTf0LyW1ZQT6muE4ZAV/uJnBZxvJdtKx5ztUbS/wDE+ZpGGy2/TNW4j4oVM5MESCRGo6hq1XIQWh8Mw+tZuhQDkBYERmf43qVH7nEqOAANXgv/ADJqqLiznDSBiI3bSlxegDIg/bONKqq6dXaGI6Rkb9KVA6gOaWc7Bm6uIq9jijiGxzPJEjImgquvJl5AV3wx0jepdgFTEvjlA6jBLYPtTA18pAMCRILN7YzQbK2Y8xcEuA7faapcGQ4GdSMP+eVXRdYAZneO+KQMC4o4E6EQT7xj2qy7pAg6FgJMx3pRN4nQF/KNc/WipIy/oPvTzRuGP2ks5DDbynXd/Wl1FjEwH+7PWFDX169WonMyQzF/KAMml1D1dB8vxhG1CuJnmDdD/H+KOtSg0fMHzkt37etLk+Egjw6fRumkU7YJBLiRqQA5iO47nvQP2U9YkQCdYHeKLcwEvl9WeNzOtUSoEkE9Q/mM+VSZa1ZU+r5aI8njtRAgtjR4aR9u1XXcS3X6TgH8xVVknJByNv8AOaeklu05nIfrLaBs1W7wyykTq7wW6RVxdkFKQnpActJcwTpVL11gCRMEETD6zDP5UtATqwzOIBGgPvO1EZi7AkY1bI+1ECAfEWaMmN+rnpQb7pOCEvrAnbYdKNC9xiJByS/k09aBaUUlkkyT1l99sR1q9wsDt2adc+rdKznAc643diPWmQ9jiFKffGXftpj6VcJbQy5htjn+OppBB8UBxLvL9ds03aujTy60wfRdGuTuZJbp5Dyrpv0SDzKfAGAXksPM1x1nimcEEsQw/trk16D+kfhptIUoggr0OQA7P3zV8JdLk39SpUrZAHH8MLttds4WkpPmGrxnlKSQoAKSogjVwWMeXvXtteGfGONSnj+Lsq+dN5Sg8JIueIB8a+lRznRwz+2FF2c57f8At0oikEYL464HXV6USqAzu2D9CTGvSm03CQSM6/Rn+9Y4vWApy7jl0woEgl2GkvQyohTzMPhv5imLS40JYYbpnX6VQq6ZgeRO+NqYVUS7sOXRxn2qyOYgsRo+0SI2rKiyf6hI+br/AJq/IOgOuegafTzpUBJBJd8u8t5u+zDyq4QkF4AJJDB+8nerKRP3+g65aqwzhOphmzHlSAwXALkj03w1XUzZf7/yKAgZDHMvhzGHgQatbId9QGYaAauc09Cl45A1wYcdj+ZqwvH5cHTII9vas2uGUtym2shzKQS05DZNbHhPgfFLI/0SxEqX4dsvI10ok0ELl8s7gaYY5Ds9KnmD75LY/h2rsbP6MuH51oSJgOptstrW14X9H8OkePmWd+Yp9AkxVeHKlrgE3CRhod3764ZmoKQSWUklTjAfbXzr1fh/gnDoblsogM5Dn1Lk05aspTCUhI6AD6VX1l5PJ/2bhcC2sycJJ5qHcsXEgE27gGPEkgjMuRmvYKhFK/EPJ41dMgaEEjMnJE0BF4f7oB/3CJzqYP8ANe0rtJOUg9wDQV/DrJZ7Vsth0Jj2pfT/AKfm8mRxISGURGCQ2GHnGO9bDhPhV+6HTZUUF2JDe5zn616WjgrYgW0AdEgfajNTnxf6Xk81V+juJIHgRrlQcPv/AGrJ/RHFYJtkMGPNIbT5YPqK9KqVX1weTzqx+h+JMKXaSn/qUo+jN5PW3sfodLgrukjZKWJzq5bPeuuqU5wkLSfAfC7VkAW7aR1Zye6smnKlSrJKlSpQErzr9cfohd3iFcVYSklQT+4P9xUhgFJiTygDNei1KVDw+4lVrwXQUs+XADRghxRbSgZOCNj67b17Nd4dC/mSlTYcAt61oz8Ksc9z/RtQf/1p6dOprO8TecKUwDFhnoW0/OlRJJke2jYB3wK9O+H/AA2zzP8AtW3GDyJj2rYjgLXMT+1beJ5Ev6tR4f6evH0qUSAAVORgO+w7zitgr4ZxIVyftXpbw8pI7vjNeroQAGAAHQVmn4QbXmnDfpvjFf8A4wBHzqCQOwYlvKttw36KW4K7oSGlKAT7lvpXa1KfhINrl/8A5Itv/wDdutsOUfatlwP6a4e0XCOZUysvnpj2rb1KrxidVQgAMAABgCGq1SpTCVKlSgJUqVKAlSpUoCVKlSgJUqVKAlSpUoCVKlSgJUqVKAlSpUoD/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6" descr="data:image/jpeg;base64,/9j/4AAQSkZJRgABAQAAAQABAAD/2wCEAAkGBxQTEhUUExQVFhUXGRgZGBgXFxkaHhgfGBkXGBsbGhgbHiggGBolHBgXIjIhJykrLi4uGSAzODMsNygtLisBCgoKDg0OGhAQGiwkHxwsLCwsLCwsLCwsLCwsLCwsLCwsLCwsLCwsLCwsLCwsLCwsLCwsLCwsLCwsNysrNyssK//AABEIAMoA+QMBIgACEQEDEQH/xAAbAAACAgMBAAAAAAAAAAAAAAADBAACAQUGB//EAD8QAAEDAwIEBAUDAwMCBAcAAAECESEAAzFBUQQSYXEigZGhBTKxwfAGE9FS4fEjQmJykgcUgtIVFiUzQ1Oi/8QAGAEAAwEBAAAAAAAAAAAAAAAAAAECAwT/xAAgEQEBAQACAgMBAQEAAAAAAAAAARECIRIxAxNRQWEy/9oADAMBAAIRAxEAPwD3CpUqUBKlSpQEqVKlASpUqUBKlVWsAOSANzQOJ463b+ZYHR5PYCTS2AzUrnviP6stIISkKUolhDJfqc+TVq1/HeIKmK0oy6Ry6RDgnJFZ35eMVONdmtYAckAdaWufErQBPOC20/SuRv3Lp+a4pcSAXCcSxDPjtNXQmA0t8xM4fqxI61F+b8PxdGfjlrTmPZOPVqor48gTy3PRP/urnLeUiZ3MMpwCB6+tFW0nDH6HJ1o+zlT8XR2PjNpQDkpfRQZvtTtm8lQdJcVx92AGjG2p3bc1gE6wTLudepxR9theDtHqi7yUyVADqQK4hSlEqDlyCOVReRA96olL8pLNMnctGwij7v8AB4O1/wDPW/60eoNDX8WsgsVj0JHqBXJquSwYu8J7tHUUZIAG/YO4n0L0T5aPGOjX8asDNwDyP8UHivj9pCebxq6BLGf+pq5+8UnQMdcNLT5/asOB4lEBJMP1LADy6UfbyPxjYL+N3lKgJQkw2TjetZd+J3FBRNxRIkBJLt5MBj/NVN/xYZiUziA0CqqDMx6AQMyWLCJIeo8rf6MNpUswVLlsKI01Yw1Fscddt/KokD+slT6R6UqhejwIGQ2fWJo/MC7wcQzD+D3o7/Tx0/w/i/3EuzEZFNVovhd5i+mtb2unjemdSpUqVRJS/Fcdbt/OsDoTPpSP6o+K/wDluHVcAdZISgbqVA9JPlXn/wAPuFYUbjqWp1OXwZcnoQwbas+fPx6VJrs736sRzFFtClkNnwhz6nriso/Ux1tSceMT7VzKEK5gwCWl2A0Due0dHp3hgDzMEs8kaiGxjJFY/Zy/VeMbpH6jVraHcLjziio+PEsf24P/ACD92bFaUEBZSWxq5b1Mlhjapdv6u7kS2N2/NqPs5fo8Y33/AMfS5HIWAdwQd8titX8S/Vakt+3bzqvs8eopC/dyObRyAz/hrW8QhS1Orwu6EgFw8ywlnHtSvyU5xhy5xt1R57qitw7MwDiAE4fwn1rHDhXj5h4gA5fynGj0LhUupwCAAGHfUjXHuKauJdK3wcRkEiOsfmKz02vt2p5ixCVgjTncH6QW70azcClcwBwydiA/vmNmPa9hPjUltiEggHAfydh0ANZ4aynkHKQQzkmHwCejl6FGyrlCeuG1ckmNI16VVN09JCiP/wCd9Z7VY2gMlgNt29g1BKBzGH5cvjBfzMelF0pg9q4kuQz4Y749G+1XNwHT5hiOxoCrYU05YnQGRLjOKzxCG8LgTnRiOtVLhC3VCC4Y+zNo/f0qLWAyWBcsXOAXaX6gUA3CWDeENhzAjMbORRFLIUf6YIB76HXA1fFPRiskuA0dszDzqfM0YrwH1Zh55fqW9KDaPyqYgznQSwLnNEtggOWgvnGzHU483qN05Cl62AQXc4OzHwlsTmj3Us5gAY9Tr1xQFkLW+0JDZYuR1JarMFEwwDpAOP48zSgsXuXCw5ZcjnLaax5j0oqizB4DO+ennB9aHYQySlJLvL6F8YkQKHbPMSSDEAYZwT9hVFgtxJJGAx2fzPmBWLr+gOHy8DYQR71ELMRJk4adIz3mrrfLwdSTDF6rCDOUlI66vMbaPTRSTBbV3/Jpe2HgHDsDnGW2ood38ujagbetMz/A3HdwB0/PP0rcfDL5KWOR9K5/gvCVOXEcvmGnzrZ8AvluDYwfUN71vx/jOt3UqVK0S5H/AMQ7/gsW2HjuEkkPyhFtRcdXIFc/w1pglStEJ7JcCPKX6it7+vVcyrCJyVFtuZIMVqworcAsQRL5AJDQJ7VzfLe2nGCXYMtkMx+Zyp/QsfKiIWzQ4l95jaYGu1AQt2OCWPZ+mBr2qC+JYPO2J/sf+6sNsaZBzxg5y5eAVAT0jycelDWSSWSHAYEd9NhFYt2AVOomS+jOAnOP6aYRali7OTLyC+m33onZdF1LQ4CtWLYOZ6OS1L8XdKuRQSAEqMxL6HrG9XWOdRWYYkDozuO59KNdtlIwkyCppADyeozil2a1sqQWIDwN4BnTr71hF8KdAdgeVXbUn196Oi3zAEsxGAWAnP5vS3E2WYgB1llNBZ+mO/ajsZAOK5gsLSR/SVez9wfpWUL5RHiDnDjB2LHrTSAOZgHcAgbE9dR16VS7bIYAMBBIknWRqzO9G0D27jJffDtqWAMbxNXAYltYUT5nGmlJWrqmdTuVOXZmwWmjWAQ/M/hOjl3wAAWNVaMS2sIQUEfK8Zgtr6+ooyS+WKWGTp/Ex3pe65PMSAGEPgvzaYP5pVUrKRL4wzs0MCd5PelL/Bg1uA5IYkRloEHvWbapdU56D+kNOWqJulRVpEpDQxfT5oasq+Y4YmCM4Hl/iiewteDKg/8AKRs4YN3rHORDn0y4huzedYuW3IIfmb+CXG1Uvkq5QJacD1c4E9KWhmxbMRggjtr31NTiLIblQZAz2jy38jVjc5QB4QGD4GW9Zjyq3ELPKSCzeb51eCKqeiLi4Qzjws51aU565FZ4VLHszY16659KFdQfEJSnmSAzy5BJ3adIFPW+WAkKZ4dyTIcyPKnxgqtm1JcyMgOcT+NvVb6yWSY+jekGiIuF3AAL41LilwvmdRdh5ajTXvDVWxPbKvmIZnJAfrghtGAotu4XLwdOudNKqtyXaANG1n0Z/asmQkHLMX6xn29KQOWAHJBnOn42Ip1LsrsPsYGaR4cZEFsxpIinRcGk6fbOsxW/BFb2wvmSDvRKR+HXobo4/PzNPVslxX64Q96zy/PynXQENmNVd26UqmWYB4ZWDP8Ax1Lfk03+r0qPEIlgEMMN4nfzj8etVfUyikLZuXmZtGknRveuP5P+q24emOIucyuqYfY9BuQ7jpRbKz8wAJdiSfp0xSagXgkAyzajAB+9McDfIHLBceFiI69Nay8u1nLF3wOtJBfCiJYiS+m3lVb6gAAwY8xILTksytx9DVLfMokKCWBmGeFGDozOewofEKYuroQ5B7OMdXOwp6WCILEJTIlu4AeNTI/ii3dnYyzBwHOI3880O2sOSkh5zEE/Mx1YB41FRTJCS8GHEHwhn3IeNKQO2xnm3DT29NaU4s81sCQxB3kEKYfm1GTxAO0/0uC2M60su6WUZOG7YLl+wouHBFnxpVDJdz/TnCWy743qxLuE/M+v/I9Jwo0C5xITvykaklp0y2YNX4a4QTmRI1G8+maCMcX4kESHCjGTkBtsilUlkMYYJBSosf6ZIM6l6cuXAMDAyQMk6e2tCuqTJUAHZDsX3Es4TIYY9adAP7QYpSw5kkwS87nUyfWqWbnh5lJ5UsCHzux6y1HUSeYD5AXBJkO0ThqwOHlXiWzAMTA/5BTuS+g3NIw/3GPPzAANzADq7vpAmq3LzDwjEDTMT71SzaCebmAiREsC4MBzA7x1q1lZAcyCHDDA5pdOCceh3osuA3Zuczg5YPLau7vgbNQ1uS4Jg57P9qFwngLMxguXOhEA6YHpRVkkhILAvzbAkmNsuGNE9EKbUAlQYmJcvkEdW6VZV0AQl0h3fZ58OsGhWiGBceH5oLuRl9RVrlyUqiHGoGxcYLRVbP4WatxADgAgM3zDD9I38qpatxkBpBfzzVF+ITu7QXByJHU9autAZSY+UwHLzAidKN7H8CtLAJOpMnlxGc71OH5pDknTTVn7P9aupwdPCRzbeJiM9HNZs3JAJyOZ9Gd8e/nVSFphb/KDpkTgB6EQ4gZyIGh3xgGr2Fl8NH0jTfPnVQWJIdT5aQ0CdyQ/pTtA3DHwF9OsertR7CFciCpneWHnI3afOgcDKTzMQce/8+1PfDwCAIyFBsMMezBulacO0cvZ74apyk9P5ittWk4O4x7H89jW8reekOD/AFPxJVxakAhkW0BtVFfOfYB/80gnh1JTJAYKdRENGA8xE70T4uP/AKheLZ5BByyLaX85HlVrjsVFochMvAfXt9K5Pk/6rbh6S1bAY8wLkgEzmZgTVbSQDzJYlmfOHDgSBoNnohWGOAQGiAOb6lqoi0qACWZhgS5AZsfm9ZWKjHE33PIAXdypwzT4cgucYOad4e0lhs+48h79aVTbKVaEtnUQwAJgCfrTXiccvVyHbXJ1PfvTlFYUoG4FNIBEahzv2E0lYS/PzFglmIaZI5RG4Jp39liyexPRtOulVsobZ22DCW9xTkDNxRPyhjLvqzZnTLVQDmhnJ0w7AqA9M1YJ5wlxsScSSUkd8d4rLcpIyxYywkM/o3pSsChXzOyWEEumW6Swx7VLQLl2nA1LgTzYPT/p9G0pGSojTwv7EAFqUVba40M0ARqOmX5feiy5pCpKSHd2JDsddRDPp/NKWLpUSQFcogkg7PD9kmn/APyzgGWdzhn67jvQOQFLBuVwxCvmYDlkaQIpZ+nqWSGCFEkGG6mPI9qY/cAA5SGbOfUj8ihqvBnKdSSPskjrWSjLlgyQJct1G+KJZgWKgzKLOYfUyWHpilOUrA0IwJPXOjzFFugBnkw2rMHfWXrNpuUYxtERHWQKfsyK1yeZJnDJJGX0kGN80XhF8xJTzOkliQ4nlMF+48qavJCSC7rAIADkydW0BD9hQ7awIPyMR8pHMe0anzpzjnSdYSmTyvAL5kE4IcywiiWbZYgwHYTkanrs3SrC/gocA+f+19Y0+tV4hYAEZjZ3w/ds6UskG0NSnBSMs5IeC40b74qEb6sD9H6Ca16b3iUxnlCXAMsXYOwbRzvTSnLli0GXGj9m0jNKXaqmOfmJbHLsJmG6vPnWVABBJYOAP7exoBWxJDOwyXZyxOWDNn60TiFFg8kGcNBaBEfWtECWj4QNOUDzgk571gXRmAkY8/4n1pS6jwgQHKYDhtD2imrKvAzM4wXYCN8HpR7B3gjGXBOnRvTJpvhUsR0bX18mpThT4UsBHTEae0UzzsfM99DWvBNvZi0n5gNFP30rec9agoYuNW+u1bflreRm4DjUvxF9TuorMYYIJSH82jWpxA5iQdwIZgWGzHvO9Y4i4lPEXgOYFVxZdIMEKadDO7VLFpSSvVyCHnlYajAc9da4+Xtrx9BcQvQAghoDCBifMUzYJBcgO4wWaCY3LN0rHDAFZP8AUzdCHD+Y+1HJAbc6qd4xInOlSrQf2XYEuX02yY8jTCkEcgBkuHgPDjXOlZFgBKsBW48z0x3JqtsQQVB8/X89acg0W6sJSDoACx9fUmkUJUDzaEuxeWS7E+VGtqHK6hqrzbUbYoVy0pQCY/2nl15SXiHMHyot2iGrFogTJEktoSHYHvS5YqHhZg+xO2mj+9ZsrCAGeCW6sC47ROz1W0TzhwGIEDByH929KmgW5bKg4d+p2/sc1Fu5gHAMNHfRixplFtp8IEwIgY8pNAWCxMNkdsN+TVWXNPYHuHI1cnTqw1LtR0p067AOMZw7ttS16yrlS2IednbIotu8VlIVqAeU6MH+XQxB1pBQIBVqwhiTqxEbDFXXZYgBp6Y0Y6D+1EuAM5wDrpI6A56a1i4MhX/pnLNJHRxU4FL1oPiGDs5bZt/7VS4rkSSXLDdvIVgkk8qu40wD+dqpeV4SCfCzhh64xGlHlno8Vs2hyqISZh8l0vviXrN9QkQWAcu4AU7E+hqoWIUSzF+VhJxrIzRLiQocoaQx1Yah8l4bzpSnS/OeZInWXLBnx0h93NZ4i8fEAeWSJIIERGc4E4FU4oBJSgmGYTmC7Plvw1a2gqlX9TzksNDgCGj1pASwiCQXH+4tsNdz070xbBUG03c6FvKfqKVB5Dyhg0xJd2M9d9TTKjygrUQILfnb0q+ORFJqucowHSQkjLgpKnfUGPSi2g7hWVE6jLJEAZh/rQbt9LhSWcsCDlpDkaH/ABV08j84DHYgF2BG7SS3lVS/pYZSgAuSWMaYch5HbGwo19eQnQSYYZg/xQLaiUjmBkEeTRrmiJW+/MAJOvv3qpfwGeCWCiHnDhnb6f3plXln69d8UDh0MkbMGGry47CNaLe1D/jD+fatZ6Z32csL5mGkfzW9aud4dXKQ2hG+tdHWvH0VcFxVz/WvMZFxY6DxP5w/pVbdouS4ILgdQ2pxV+KWDfuFwxUs/wDaeVm6EK9avYT4RkGHM9AW6NXLym1cvSnCWjzEsxJhy2zt1q/F3WbaM6yxbDR6VdLAMlnG2A7En1f1qvEHVnAd2Z+47kN5mj+GypTwG6tp0bM+vrUTDw2A5GYDqPaqHaGdiNGcSdy1YVdUYdngRqYd2De9Raa3Eo8JywcEs4gOZoJIcPklwzhg7Bm0o1wYSJ06O0mfWqphQUNGBZpLS31oOJbT4jBLxLtqMYGfxqKm0WcsAS5IxrgtMkBtgapaDtmXGr9DmM01avAZdwHMadfX2pyd6VqG4EYYB5y2jTSo5n1iZl30PbfqKLdJIccxkNlw+WMHQ9RUZiZxgDbaT79aOVtEkBKQ7l5EscEBw01LwJUFA7E4wQBI6OPWgcX83M5DM2kuIJ8uomjfvAoBIhTuWYtv2Y4qP1Qguc5wNWLnf6YzS4PMqNxqIOGLwf70K0ojMk6NgQfVgzdRTdnmYlvow8RMbsGo9j0Hcwwk6DQFhDaf3qJsEO/MS+gxuCOm1HvcKQHZ2JITI5tvpS1tZV4SkpCvmwCYZ27ATOBTvHO6JQ1XocCCYURjV5EDvSaLX+nzFRASSQDiRtrp5itlYQzhPNnBYxLvu/rSdxJSC4JdUtOX9AwJO0VneKpS9jhSpiSSQ2ThyN5EOKdWtSE/1EQZ2BS7OXy7Cqfuku7JCScf7hP02xU4m67cvNl5SGZyka7U+N/govCWWCC7qUNoPK/XOaupLgkucpmHLjAhs+9LAlg7+GH7Ybq7Va8gtENylxozBzOx12en0lVVtITzISlLcsxO8tLSP/VVgW5Y3LMYHicHymomyFOAfDPi3Bc/N+aVdRZgZAJd3kSGc6/zVQGLISAxAHc9NXgGrotsA2MlJMzs/n70vw/KxG3SYPvn6VdnPIElgxJcPBdo0jFWnTdpbgZAMCentTUkYBmk0KLv11zLR2/inCXG2PwH1rXjekWD8ElyXbT2LV0FaL4cHudD/mt7W3H0mvPra+e4szC7g0EAkadn6lW4o6Vk4h4hjESwh2OapbDLWpv96zndSmfY5qq1gO2QCdHJMD+MVy8vbSQ0pLAgfSZO2h+tYtXQxYNEddMHX+1BCSfmd8HYjPr/AIolpIA5R2Dzl+kD71N5HjCrJUHJbsMZknWiKssTPzMdYbM7ULhRBcEucHVg71cB5Jbm0jffSB5vQO0/bdRcBmBKh0J07bVL6mMOA2S5kuxNWXd5TywSPps7Rr5NVb6oZgVGNusP5yam9CKhZBHo+XyYPRj3q6bgA5mPinGRoI/MVjh7cEmXO2cAEbf7veoi4cBwC5AP4PSnDxk3jnDSTDMQBmlF3Q0YB1GdNDG2j1EJJciQ7keUCcGKHylVzEjHmASSHI8qzttV0vw9wuQeUsWkE+2rTV1O/KXAZ3mXxGmferoBJKR4WY42Onk1D8QLyQn7mW6QfeqwtiW+F02LmBu4LU8PCnVmcAsekv1+tJoLLCcuQT3JjyG31ooSS+Q3MHP2hsjHSrnRdjquspoBIfyb08qCq8FSljo5doM+/wBKrdUnxOySXb6a9G9qqu4Al5ILvOQMDzmleQkUskgEBRlR+YjDmf7daqpIVAkSx+WOh1mqOVPBwzSQGCmc45Xb0oqFsVKMCHbcZIhulZrAcBJ1Al3Mt4c5Yt61W3bPhJktjSTPmXcHasm2oO7yzsMAZ6PA9qJZ5SP+JMF9vCTGrkdKJtLRo5XkgPuzuHDNEn2oSbhUxdg76aYh4O3aqXEMGgB+m9UQUlJYYgsS57nu9VIBbKwlSAVR8uMwYjrReIS8MT9zp7PSlzh0qKVZZmcwB9Woyr84DOp2LtpL6bdjVbE3VeFvOGBzB1y/3mmuFtqT8zuY7tqdz0pMoKTqA7lmy4YY86cQedLBUyfWcZzTBvhhkH76n+fpTOrdfOB/il+GSHLF9D5SPvpR1j7eTN6VtGfZr4aWuJH07Vvq534e37ie/u39hXRVrw9JrzhV3/Vuh3HMsAMRJUQI9fc00myS6lqGQGkARruR9RS6B47ii03V4gnxKAZsZk0xZuEEOGgOGJ2kHYFulcl9tJ6WRbbuou/kRtORWLaADJ8RGgyxxv8A7sUT9wghhJ30bbrQFLCXnByzvkEP+YqVQy8EsxABljvGcjoaBhT8ruQGZpceTjNS6oKJSPo7uC1Xd0KAILY0zOR/nzpmllIckgEu5LQxcs20J/jZhwTBBJEQMPHuCQ9LcKliWDuzPDhsdTmjoWkuAZZKuWIDKltoPpTSlkxy7z7DRt6HlyGj2Gp83NFPENOWydN28xpGapw4BaHDPnVnH0pGqgMJ2gdsGhLEuqXYHmLsN9s/2q/EXZfAgB9ScxQkoLgkdvVx4dMmp/prgeDmJByNciA52xQb+rQCGbWOUH1bPWjcQguQYSC/mXAO7QIpO6szBJTBOG+YmPzFURm1c5llLidfMHGpALUVLurmJAxnGXJ6detLXGKgQwYgAxrt6t50vxV9R5iQSoEjUOMddC9V1BppNlBXJD5aH69TP2pgMxcgnAcz6E9RWoUCEgyGOAN6Ku+jlnmUR5ffI26VPjBrYqQOV43PeQYHY0upEpO7BQTLgCMydKS4X4kbbgOsTlnHTqHqD4qCW5JccsuAfLt7UXjolbO4hvC7Mzh8jc4cR7UMXOUEwx20Ek+9ay38TPPzBi6QGjR/r9zTI45DMf6iHYHOnQOadg0ZIBBJfscbk9D0pZJdQLOkhhpOCYn6Y6VfiTo4A8IOZKnl4j+KLyhuWHxDyB1y1RpxXhT8qSMg51ILsAcwKPd4ePlDPMnVoG9C4YMrPMQ4HaDHkQKYXdkF8HEDsBTk0re0Tl3wQNsjPN9qzayTL7CHwwyxj3pf95yYBDpky0Fi2h6voasLvKVAEN1V5Q+wFVJ2K2PBrCgSAQ+Q2C9NJUX6fn2etP8ADbrKYsDgdWaQ2lbhsT1joO2oraemdMfDUn90eZ9q39ab4UP9QmIT6y32963NbcPSa85U5ur8LAKKQSc+Iv2YOfOnEEEAjmwDAJO349atd0c90Pi6t8gghRjzGm4rY8NBL45u7DROa5rO1z0l1yA+gdnJ10Jw7+1YRwhJ8RLHKXzpJz5avV7hII1cKZiXAnpv03q/LKRL9QWjcjT+ajFauEgbOIfXQiNTNCuWllpgFtHw3matxF4BiQAdCfU/T2oauOSDOAXf1cp9aPEaasFonR/vQ7yASWORgZbOmcHrSZ+K21SyYJBnuMYOPes2Pig8QIYjTR3IfMDAowL3nNvLEMdzDiR+ZFEtQZOSWjBLO+2TWrvfFwgiAU92IBL+c1lHxJJKVBKixfAgsRvJnXaiccPW1vof5Z5RBzIAwNYcVROAXkhnLfmtIDiCklSedtQSBqS4D9RFAVc5w4Gz5OknQA0/Ea2N7iEgFzAJ79ANTrWtuX1NnoQxVrl2DEH70C4ADr/3MDG1YsrH8BvxqchWsDmV/vUz4MBzqx2IrCOLUlvLAeBvRbjY1bIDS79tqVADiG/PWqsTrYW7jhiobs+XOqdKpeuAAKYg6ierkcvlSIWXLwQNSRoIx2qLvB/mIEgZOWY0YenUptlRLy76yGMwe1LLSNzzDBkTjZv81RGMADDu4Oo0/GqLvEg+RAO7N5a+lIxEkDOH0+hBal75+ZnB6uxfT3AqEtkEZwd4PnUTefVWI3xuMYpwqiFEv8xBAI3BiWM+1FTxJEBQIJw7bBx6Z6UupTgOcExiDiKooPKXfWN31znIoyE2ieJLFyD3JDdSRkwKWv3y5+5cA7x60ui4PZz3j3G3SjWFEv769GER508PRbSSYM6FnEn339TRkWm8TgDUT7DV6Xflg824/BV023LCQ0jZu/lU5BrYcNeUGYBtIluj5xXQ8Ov/AE0qbCS3TYfm1cossSJ9IziDXQfAUm4g2y8lsuwgHqI+tXxTXT/CLDI5iPErPYQP586frCQwas1vEPJvjnDnhuOvggqRd5rjHBF2Y6hYPrVLHxdSSUGRDBWSCH9pFdV/4jfCyu2i+kEqtEhTf0LyW1ZQT6muE4ZAV/uJnBZxvJdtKx5ztUbS/wDE+ZpGGy2/TNW4j4oVM5MESCRGo6hq1XIQWh8Mw+tZuhQDkBYERmf43qVH7nEqOAANXgv/ADJqqLiznDSBiI3bSlxegDIg/bONKqq6dXaGI6Rkb9KVA6gOaWc7Bm6uIq9jijiGxzPJEjImgquvJl5AV3wx0jepdgFTEvjlA6jBLYPtTA18pAMCRILN7YzQbK2Y8xcEuA7faapcGQ4GdSMP+eVXRdYAZneO+KQMC4o4E6EQT7xj2qy7pAg6FgJMx3pRN4nQF/KNc/WipIy/oPvTzRuGP2ks5DDbynXd/Wl1FjEwH+7PWFDX169WonMyQzF/KAMml1D1dB8vxhG1CuJnmDdD/H+KOtSg0fMHzkt37etLk+Egjw6fRumkU7YJBLiRqQA5iO47nvQP2U9YkQCdYHeKLcwEvl9WeNzOtUSoEkE9Q/mM+VSZa1ZU+r5aI8njtRAgtjR4aR9u1XXcS3X6TgH8xVVknJByNv8AOaeklu05nIfrLaBs1W7wyykTq7wW6RVxdkFKQnpActJcwTpVL11gCRMEETD6zDP5UtATqwzOIBGgPvO1EZi7AkY1bI+1ECAfEWaMmN+rnpQb7pOCEvrAnbYdKNC9xiJByS/k09aBaUUlkkyT1l99sR1q9wsDt2adc+rdKznAc643diPWmQ9jiFKffGXftpj6VcJbQy5htjn+OppBB8UBxLvL9ds03aujTy60wfRdGuTuZJbp5Dyrpv0SDzKfAGAXksPM1x1nimcEEsQw/trk16D+kfhptIUoggr0OQA7P3zV8JdLk39SpUrZAHH8MLttds4WkpPmGrxnlKSQoAKSogjVwWMeXvXtteGfGONSnj+Lsq+dN5Sg8JIueIB8a+lRznRwz+2FF2c57f8At0oikEYL464HXV6USqAzu2D9CTGvSm03CQSM6/Rn+9Y4vWApy7jl0woEgl2GkvQyohTzMPhv5imLS40JYYbpnX6VQq6ZgeRO+NqYVUS7sOXRxn2qyOYgsRo+0SI2rKiyf6hI+br/AJq/IOgOuegafTzpUBJBJd8u8t5u+zDyq4QkF4AJJDB+8nerKRP3+g65aqwzhOphmzHlSAwXALkj03w1XUzZf7/yKAgZDHMvhzGHgQatbId9QGYaAauc09Cl45A1wYcdj+ZqwvH5cHTII9vas2uGUtym2shzKQS05DZNbHhPgfFLI/0SxEqX4dsvI10ok0ELl8s7gaYY5Ds9KnmD75LY/h2rsbP6MuH51oSJgOptstrW14X9H8OkePmWd+Yp9AkxVeHKlrgE3CRhod3764ZmoKQSWUklTjAfbXzr1fh/gnDoblsogM5Dn1Lk05aspTCUhI6AD6VX1l5PJ/2bhcC2sycJJ5qHcsXEgE27gGPEkgjMuRmvYKhFK/EPJ41dMgaEEjMnJE0BF4f7oB/3CJzqYP8ANe0rtJOUg9wDQV/DrJZ7Vsth0Jj2pfT/AKfm8mRxISGURGCQ2GHnGO9bDhPhV+6HTZUUF2JDe5zn616WjgrYgW0AdEgfajNTnxf6Xk81V+juJIHgRrlQcPv/AGrJ/RHFYJtkMGPNIbT5YPqK9KqVX1weTzqx+h+JMKXaSn/qUo+jN5PW3sfodLgrukjZKWJzq5bPeuuqU5wkLSfAfC7VkAW7aR1Zye6smnKlSrJKlSpQErzr9cfohd3iFcVYSklQT+4P9xUhgFJiTygDNei1KVDw+4lVrwXQUs+XADRghxRbSgZOCNj67b17Nd4dC/mSlTYcAt61oz8Ksc9z/RtQf/1p6dOprO8TecKUwDFhnoW0/OlRJJke2jYB3wK9O+H/AA2zzP8AtW3GDyJj2rYjgLXMT+1beJ5Ev6tR4f6evH0qUSAAVORgO+w7zitgr4ZxIVyftXpbw8pI7vjNeroQAGAAHQVmn4QbXmnDfpvjFf8A4wBHzqCQOwYlvKttw36KW4K7oSGlKAT7lvpXa1KfhINrl/8A5Itv/wDdutsOUfatlwP6a4e0XCOZUysvnpj2rb1KrxidVQgAMAABgCGq1SpTCVKlSgJUqVKAlSpUoCVKlSgJUqVKAlSpUoCVKlSgJUqVKAlSpUoD/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2" name="Picture 8" descr="http://flexiblelearning.auckland.ac.nz/rocks_minerals/rocks/images/limestone-fi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1412776"/>
            <a:ext cx="2253966" cy="182821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606164" y="1126555"/>
            <a:ext cx="1872208" cy="1384995"/>
          </a:xfrm>
          <a:prstGeom prst="rect">
            <a:avLst/>
          </a:prstGeom>
          <a:noFill/>
        </p:spPr>
        <p:txBody>
          <a:bodyPr wrap="square" rtlCol="0">
            <a:spAutoFit/>
          </a:bodyPr>
          <a:lstStyle/>
          <a:p>
            <a:pPr algn="ctr"/>
            <a:r>
              <a:rPr lang="en-GB" sz="2800" b="1" u="sng" dirty="0" smtClean="0"/>
              <a:t>ROCKS</a:t>
            </a:r>
          </a:p>
          <a:p>
            <a:pPr algn="ctr"/>
            <a:r>
              <a:rPr lang="en-GB" sz="2800" b="1" dirty="0" smtClean="0"/>
              <a:t>Calcium Carbonate</a:t>
            </a:r>
            <a:endParaRPr lang="en-GB" sz="2800" b="1" dirty="0"/>
          </a:p>
        </p:txBody>
      </p:sp>
      <p:pic>
        <p:nvPicPr>
          <p:cNvPr id="1034" name="Picture 10" descr="http://www.buzzle.com/img/articleImages/383874-21718-5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3645024"/>
            <a:ext cx="2381250" cy="2371726"/>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hdwallpapercollection.com/wp-content/uploads/2013/07/animal-tiger-wallpap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90822" y="5013176"/>
            <a:ext cx="2194404" cy="1371502"/>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www.hmsahmedicalfoundation.com/img/Pea.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48076" y="2996952"/>
            <a:ext cx="1894192" cy="158417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52177" y="4159819"/>
            <a:ext cx="2197646" cy="1384995"/>
          </a:xfrm>
          <a:prstGeom prst="rect">
            <a:avLst/>
          </a:prstGeom>
          <a:noFill/>
        </p:spPr>
        <p:txBody>
          <a:bodyPr wrap="square" rtlCol="0">
            <a:spAutoFit/>
          </a:bodyPr>
          <a:lstStyle/>
          <a:p>
            <a:pPr algn="ctr"/>
            <a:r>
              <a:rPr lang="en-GB" sz="2800" b="1" u="sng" dirty="0" smtClean="0">
                <a:solidFill>
                  <a:srgbClr val="FF0000"/>
                </a:solidFill>
              </a:rPr>
              <a:t>Living Things</a:t>
            </a:r>
          </a:p>
          <a:p>
            <a:pPr algn="ctr"/>
            <a:r>
              <a:rPr lang="en-GB" sz="2800" b="1" dirty="0" smtClean="0">
                <a:solidFill>
                  <a:srgbClr val="FF0000"/>
                </a:solidFill>
              </a:rPr>
              <a:t>Organic Compounds</a:t>
            </a:r>
          </a:p>
        </p:txBody>
      </p:sp>
      <p:cxnSp>
        <p:nvCxnSpPr>
          <p:cNvPr id="9" name="Straight Arrow Connector 8"/>
          <p:cNvCxnSpPr>
            <a:stCxn id="1034" idx="3"/>
          </p:cNvCxnSpPr>
          <p:nvPr/>
        </p:nvCxnSpPr>
        <p:spPr>
          <a:xfrm flipV="1">
            <a:off x="2841625" y="4005064"/>
            <a:ext cx="1036844" cy="82582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841625" y="4830887"/>
            <a:ext cx="806451" cy="856769"/>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6365317" y="3645024"/>
            <a:ext cx="2332857" cy="2847949"/>
            <a:chOff x="6732240" y="4139514"/>
            <a:chExt cx="1828801" cy="2415901"/>
          </a:xfrm>
        </p:grpSpPr>
        <p:pic>
          <p:nvPicPr>
            <p:cNvPr id="1026" name="Picture 2" descr="http://scied.ucar.edu/sites/default/files/images/large_image_for_image_content/co2_molecule_720x400.gif"/>
            <p:cNvPicPr>
              <a:picLocks noChangeAspect="1" noChangeArrowheads="1"/>
            </p:cNvPicPr>
            <p:nvPr/>
          </p:nvPicPr>
          <p:blipFill rotWithShape="1">
            <a:blip r:embed="rId6">
              <a:extLst>
                <a:ext uri="{28A0092B-C50C-407E-A947-70E740481C1C}">
                  <a14:useLocalDpi xmlns:a14="http://schemas.microsoft.com/office/drawing/2010/main" val="0"/>
                </a:ext>
              </a:extLst>
            </a:blip>
            <a:srcRect l="49845" r="6614" b="44452"/>
            <a:stretch/>
          </p:blipFill>
          <p:spPr bwMode="auto">
            <a:xfrm>
              <a:off x="6732240" y="5259271"/>
              <a:ext cx="1828801" cy="129614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ttp://scied.ucar.edu/sites/default/files/images/large_image_for_image_content/co2_molecule_720x400.gif"/>
            <p:cNvPicPr>
              <a:picLocks noChangeAspect="1" noChangeArrowheads="1"/>
            </p:cNvPicPr>
            <p:nvPr/>
          </p:nvPicPr>
          <p:blipFill rotWithShape="1">
            <a:blip r:embed="rId6">
              <a:extLst>
                <a:ext uri="{28A0092B-C50C-407E-A947-70E740481C1C}">
                  <a14:useLocalDpi xmlns:a14="http://schemas.microsoft.com/office/drawing/2010/main" val="0"/>
                </a:ext>
              </a:extLst>
            </a:blip>
            <a:srcRect l="12002" t="8848" r="64462" b="61522"/>
            <a:stretch/>
          </p:blipFill>
          <p:spPr bwMode="auto">
            <a:xfrm>
              <a:off x="6732240" y="4139514"/>
              <a:ext cx="1828801" cy="1119757"/>
            </a:xfrm>
            <a:prstGeom prst="rect">
              <a:avLst/>
            </a:prstGeom>
            <a:noFill/>
            <a:extLst>
              <a:ext uri="{909E8E84-426E-40DD-AFC4-6F175D3DCCD1}">
                <a14:hiddenFill xmlns:a14="http://schemas.microsoft.com/office/drawing/2010/main">
                  <a:solidFill>
                    <a:srgbClr val="FFFFFF"/>
                  </a:solidFill>
                </a14:hiddenFill>
              </a:ext>
            </a:extLst>
          </p:spPr>
        </p:pic>
      </p:grpSp>
      <p:sp>
        <p:nvSpPr>
          <p:cNvPr id="20" name="TextBox 19"/>
          <p:cNvSpPr txBox="1"/>
          <p:nvPr/>
        </p:nvSpPr>
        <p:spPr>
          <a:xfrm>
            <a:off x="869449" y="1031637"/>
            <a:ext cx="1512168" cy="954107"/>
          </a:xfrm>
          <a:prstGeom prst="rect">
            <a:avLst/>
          </a:prstGeom>
          <a:noFill/>
        </p:spPr>
        <p:txBody>
          <a:bodyPr wrap="square" rtlCol="0">
            <a:spAutoFit/>
          </a:bodyPr>
          <a:lstStyle/>
          <a:p>
            <a:pPr algn="ctr"/>
            <a:r>
              <a:rPr lang="en-GB" sz="2800" b="1" u="sng" dirty="0" smtClean="0">
                <a:solidFill>
                  <a:srgbClr val="0070C0"/>
                </a:solidFill>
              </a:rPr>
              <a:t>Solid</a:t>
            </a:r>
          </a:p>
          <a:p>
            <a:pPr algn="ctr"/>
            <a:r>
              <a:rPr lang="en-GB" sz="2800" b="1" dirty="0" smtClean="0">
                <a:solidFill>
                  <a:srgbClr val="0070C0"/>
                </a:solidFill>
              </a:rPr>
              <a:t>Carbon</a:t>
            </a:r>
            <a:endParaRPr lang="en-GB" sz="2400" b="1" dirty="0">
              <a:solidFill>
                <a:srgbClr val="0070C0"/>
              </a:solidFill>
            </a:endParaRPr>
          </a:p>
        </p:txBody>
      </p:sp>
      <p:pic>
        <p:nvPicPr>
          <p:cNvPr id="1040" name="Picture 16" descr="http://www.proactiveinvestors.co.uk/genera/img/companies/news/coallump350_5266872641879.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5389" y="2033400"/>
            <a:ext cx="1666875" cy="1238251"/>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mcmdiamondappraisers.com/wp-content/uploads/2014/05/Diamond.jpg"/>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67801" y="1844824"/>
            <a:ext cx="1425984" cy="1125191"/>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www.graphite-corp.com/uploads/default/files/graphite-ore.jpg"/>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381617" y="868346"/>
            <a:ext cx="1542311" cy="11567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20680" y="4852317"/>
            <a:ext cx="2843808" cy="1569660"/>
          </a:xfrm>
          <a:prstGeom prst="rect">
            <a:avLst/>
          </a:prstGeom>
          <a:noFill/>
        </p:spPr>
        <p:txBody>
          <a:bodyPr wrap="square" rtlCol="0">
            <a:spAutoFit/>
          </a:bodyPr>
          <a:lstStyle/>
          <a:p>
            <a:pPr algn="ctr"/>
            <a:r>
              <a:rPr lang="en-GB" sz="3200" b="1" u="sng" dirty="0" smtClean="0">
                <a:solidFill>
                  <a:srgbClr val="FFFF00"/>
                </a:solidFill>
              </a:rPr>
              <a:t>Atmosphere</a:t>
            </a:r>
            <a:r>
              <a:rPr lang="en-GB" sz="3200" b="1" dirty="0" smtClean="0">
                <a:solidFill>
                  <a:srgbClr val="FFFF00"/>
                </a:solidFill>
              </a:rPr>
              <a:t> </a:t>
            </a:r>
          </a:p>
          <a:p>
            <a:pPr algn="ctr"/>
            <a:r>
              <a:rPr lang="en-GB" sz="3200" b="1" dirty="0" smtClean="0">
                <a:solidFill>
                  <a:srgbClr val="FFFF00"/>
                </a:solidFill>
              </a:rPr>
              <a:t>Carbon </a:t>
            </a:r>
          </a:p>
          <a:p>
            <a:pPr algn="ctr"/>
            <a:r>
              <a:rPr lang="en-GB" sz="3200" b="1" dirty="0" smtClean="0">
                <a:solidFill>
                  <a:srgbClr val="FFFF00"/>
                </a:solidFill>
              </a:rPr>
              <a:t>Dioxide</a:t>
            </a:r>
            <a:endParaRPr lang="en-GB" sz="3200" b="1" dirty="0">
              <a:solidFill>
                <a:srgbClr val="FFFF00"/>
              </a:solidFill>
            </a:endParaRPr>
          </a:p>
        </p:txBody>
      </p:sp>
    </p:spTree>
    <p:extLst>
      <p:ext uri="{BB962C8B-B14F-4D97-AF65-F5344CB8AC3E}">
        <p14:creationId xmlns:p14="http://schemas.microsoft.com/office/powerpoint/2010/main" val="1269275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4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4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3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3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3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a:t>
            </a:r>
            <a:endParaRPr lang="en-GB" dirty="0"/>
          </a:p>
        </p:txBody>
      </p:sp>
      <p:sp>
        <p:nvSpPr>
          <p:cNvPr id="3" name="Content Placeholder 2"/>
          <p:cNvSpPr>
            <a:spLocks noGrp="1"/>
          </p:cNvSpPr>
          <p:nvPr>
            <p:ph idx="1"/>
          </p:nvPr>
        </p:nvSpPr>
        <p:spPr/>
        <p:txBody>
          <a:bodyPr/>
          <a:lstStyle/>
          <a:p>
            <a:r>
              <a:rPr lang="en-GB" b="1" dirty="0" smtClean="0">
                <a:solidFill>
                  <a:srgbClr val="FF0000"/>
                </a:solidFill>
              </a:rPr>
              <a:t>Element</a:t>
            </a:r>
            <a:r>
              <a:rPr lang="en-GB" dirty="0" smtClean="0">
                <a:solidFill>
                  <a:srgbClr val="FF0000"/>
                </a:solidFill>
              </a:rPr>
              <a:t> </a:t>
            </a:r>
            <a:r>
              <a:rPr lang="en-GB" dirty="0" smtClean="0"/>
              <a:t>= made of only one type of atom (C)</a:t>
            </a:r>
          </a:p>
          <a:p>
            <a:r>
              <a:rPr lang="en-GB" b="1" dirty="0" smtClean="0">
                <a:solidFill>
                  <a:srgbClr val="FF0000"/>
                </a:solidFill>
              </a:rPr>
              <a:t>Compound</a:t>
            </a:r>
            <a:r>
              <a:rPr lang="en-GB" dirty="0" smtClean="0">
                <a:solidFill>
                  <a:srgbClr val="FF0000"/>
                </a:solidFill>
              </a:rPr>
              <a:t> </a:t>
            </a:r>
            <a:r>
              <a:rPr lang="en-GB" dirty="0" smtClean="0"/>
              <a:t>= two or more elements chemically joined together (CO</a:t>
            </a:r>
            <a:r>
              <a:rPr lang="en-GB" baseline="-25000" dirty="0" smtClean="0"/>
              <a:t>2</a:t>
            </a:r>
            <a:r>
              <a:rPr lang="en-GB" dirty="0" smtClean="0"/>
              <a:t>)</a:t>
            </a:r>
          </a:p>
          <a:p>
            <a:r>
              <a:rPr lang="en-GB" b="1" dirty="0" smtClean="0">
                <a:solidFill>
                  <a:srgbClr val="FF0000"/>
                </a:solidFill>
              </a:rPr>
              <a:t>Organic Compound </a:t>
            </a:r>
            <a:r>
              <a:rPr lang="en-GB" dirty="0" smtClean="0"/>
              <a:t>= carbon containing compounds found in living </a:t>
            </a:r>
            <a:r>
              <a:rPr lang="en-GB" dirty="0" smtClean="0"/>
              <a:t>things</a:t>
            </a:r>
            <a:endParaRPr lang="en-GB" dirty="0" smtClean="0"/>
          </a:p>
          <a:p>
            <a:r>
              <a:rPr lang="en-GB" b="1" dirty="0" smtClean="0">
                <a:solidFill>
                  <a:srgbClr val="FF0000"/>
                </a:solidFill>
              </a:rPr>
              <a:t>Inorganic Compound </a:t>
            </a:r>
            <a:r>
              <a:rPr lang="en-GB" dirty="0" smtClean="0"/>
              <a:t>= compounds NOT found in living </a:t>
            </a:r>
            <a:r>
              <a:rPr lang="en-GB" dirty="0" smtClean="0"/>
              <a:t>things (usually </a:t>
            </a:r>
            <a:r>
              <a:rPr lang="en-GB" dirty="0" smtClean="0"/>
              <a:t>in rocks, example: calcium carbonate)</a:t>
            </a:r>
            <a:endParaRPr lang="en-GB" dirty="0"/>
          </a:p>
        </p:txBody>
      </p:sp>
    </p:spTree>
    <p:extLst>
      <p:ext uri="{BB962C8B-B14F-4D97-AF65-F5344CB8AC3E}">
        <p14:creationId xmlns:p14="http://schemas.microsoft.com/office/powerpoint/2010/main" val="3566921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Carbon Cycle</a:t>
            </a:r>
            <a:endParaRPr lang="en-GB" dirty="0"/>
          </a:p>
        </p:txBody>
      </p:sp>
      <p:sp>
        <p:nvSpPr>
          <p:cNvPr id="3" name="Content Placeholder 2"/>
          <p:cNvSpPr>
            <a:spLocks noGrp="1"/>
          </p:cNvSpPr>
          <p:nvPr>
            <p:ph idx="1"/>
          </p:nvPr>
        </p:nvSpPr>
        <p:spPr/>
        <p:txBody>
          <a:bodyPr/>
          <a:lstStyle/>
          <a:p>
            <a:r>
              <a:rPr lang="en-GB" dirty="0" smtClean="0"/>
              <a:t>Read the information and highlight the following information in two different colours:</a:t>
            </a:r>
          </a:p>
          <a:p>
            <a:endParaRPr lang="en-GB" dirty="0"/>
          </a:p>
          <a:p>
            <a:pPr marL="514350" indent="-514350">
              <a:buFont typeface="+mj-lt"/>
              <a:buAutoNum type="alphaLcParenR"/>
            </a:pPr>
            <a:r>
              <a:rPr lang="en-GB" dirty="0" smtClean="0"/>
              <a:t>Where is carbon </a:t>
            </a:r>
            <a:r>
              <a:rPr lang="en-GB" b="1" dirty="0" smtClean="0">
                <a:solidFill>
                  <a:srgbClr val="FF0000"/>
                </a:solidFill>
              </a:rPr>
              <a:t>stored</a:t>
            </a:r>
            <a:r>
              <a:rPr lang="en-GB" dirty="0" smtClean="0"/>
              <a:t>?</a:t>
            </a:r>
          </a:p>
          <a:p>
            <a:pPr marL="514350" indent="-514350">
              <a:buFont typeface="+mj-lt"/>
              <a:buAutoNum type="alphaLcParenR"/>
            </a:pPr>
            <a:r>
              <a:rPr lang="en-GB" dirty="0" smtClean="0"/>
              <a:t>What </a:t>
            </a:r>
            <a:r>
              <a:rPr lang="en-GB" b="1" dirty="0" smtClean="0">
                <a:solidFill>
                  <a:srgbClr val="1909ED"/>
                </a:solidFill>
              </a:rPr>
              <a:t>processes</a:t>
            </a:r>
            <a:r>
              <a:rPr lang="en-GB" dirty="0" smtClean="0">
                <a:solidFill>
                  <a:srgbClr val="1909ED"/>
                </a:solidFill>
              </a:rPr>
              <a:t> </a:t>
            </a:r>
            <a:r>
              <a:rPr lang="en-GB" dirty="0" smtClean="0"/>
              <a:t>cause carbon to move through the carbon cycle?</a:t>
            </a:r>
            <a:endParaRPr lang="en-GB" dirty="0"/>
          </a:p>
        </p:txBody>
      </p:sp>
    </p:spTree>
    <p:extLst>
      <p:ext uri="{BB962C8B-B14F-4D97-AF65-F5344CB8AC3E}">
        <p14:creationId xmlns:p14="http://schemas.microsoft.com/office/powerpoint/2010/main" val="1969954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is carbon stored?</a:t>
            </a:r>
            <a:endParaRPr lang="en-GB" dirty="0"/>
          </a:p>
        </p:txBody>
      </p:sp>
      <p:pic>
        <p:nvPicPr>
          <p:cNvPr id="2050" name="Picture 2" descr="C:\Users\luu\AppData\Local\Microsoft\Windows\Temporary Internet Files\Content.IE5\SR8IVCM3\MC900384172[1].wm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1628800"/>
            <a:ext cx="3721339" cy="4418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38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is carbon stored?</a:t>
            </a:r>
            <a:endParaRPr lang="en-GB" dirty="0"/>
          </a:p>
        </p:txBody>
      </p:sp>
      <p:sp>
        <p:nvSpPr>
          <p:cNvPr id="3" name="Content Placeholder 2"/>
          <p:cNvSpPr>
            <a:spLocks noGrp="1"/>
          </p:cNvSpPr>
          <p:nvPr>
            <p:ph idx="1"/>
          </p:nvPr>
        </p:nvSpPr>
        <p:spPr>
          <a:xfrm>
            <a:off x="457200" y="1600201"/>
            <a:ext cx="8229600" cy="1180728"/>
          </a:xfrm>
        </p:spPr>
        <p:txBody>
          <a:bodyPr/>
          <a:lstStyle/>
          <a:p>
            <a:r>
              <a:rPr lang="en-GB" dirty="0" smtClean="0"/>
              <a:t>In pencil, place the following stores in order from highest to lowest.</a:t>
            </a:r>
            <a:endParaRPr lang="en-GB" dirty="0"/>
          </a:p>
        </p:txBody>
      </p:sp>
      <p:sp>
        <p:nvSpPr>
          <p:cNvPr id="4" name="TextBox 3"/>
          <p:cNvSpPr txBox="1"/>
          <p:nvPr/>
        </p:nvSpPr>
        <p:spPr>
          <a:xfrm>
            <a:off x="1043608" y="3526459"/>
            <a:ext cx="1584176" cy="707886"/>
          </a:xfrm>
          <a:prstGeom prst="rect">
            <a:avLst/>
          </a:prstGeom>
          <a:noFill/>
        </p:spPr>
        <p:txBody>
          <a:bodyPr wrap="square" rtlCol="0">
            <a:spAutoFit/>
          </a:bodyPr>
          <a:lstStyle/>
          <a:p>
            <a:r>
              <a:rPr lang="en-GB" sz="4000" b="1" dirty="0" smtClean="0">
                <a:solidFill>
                  <a:srgbClr val="0070C0"/>
                </a:solidFill>
              </a:rPr>
              <a:t>Ocean</a:t>
            </a:r>
            <a:endParaRPr lang="en-GB" b="1" dirty="0">
              <a:solidFill>
                <a:srgbClr val="0070C0"/>
              </a:solidFill>
            </a:endParaRPr>
          </a:p>
        </p:txBody>
      </p:sp>
      <p:sp>
        <p:nvSpPr>
          <p:cNvPr id="5" name="TextBox 4"/>
          <p:cNvSpPr txBox="1"/>
          <p:nvPr/>
        </p:nvSpPr>
        <p:spPr>
          <a:xfrm>
            <a:off x="5292080" y="4809346"/>
            <a:ext cx="2808312" cy="707886"/>
          </a:xfrm>
          <a:prstGeom prst="rect">
            <a:avLst/>
          </a:prstGeom>
          <a:noFill/>
        </p:spPr>
        <p:txBody>
          <a:bodyPr wrap="square" rtlCol="0">
            <a:spAutoFit/>
          </a:bodyPr>
          <a:lstStyle/>
          <a:p>
            <a:r>
              <a:rPr lang="en-GB" sz="4000" b="1" dirty="0" smtClean="0">
                <a:solidFill>
                  <a:srgbClr val="7030A0"/>
                </a:solidFill>
              </a:rPr>
              <a:t>Atmosphere</a:t>
            </a:r>
            <a:endParaRPr lang="en-GB" b="1" dirty="0">
              <a:solidFill>
                <a:srgbClr val="7030A0"/>
              </a:solidFill>
            </a:endParaRPr>
          </a:p>
        </p:txBody>
      </p:sp>
      <p:sp>
        <p:nvSpPr>
          <p:cNvPr id="6" name="TextBox 5"/>
          <p:cNvSpPr txBox="1"/>
          <p:nvPr/>
        </p:nvSpPr>
        <p:spPr>
          <a:xfrm>
            <a:off x="3671900" y="3083441"/>
            <a:ext cx="2592288" cy="707886"/>
          </a:xfrm>
          <a:prstGeom prst="rect">
            <a:avLst/>
          </a:prstGeom>
          <a:noFill/>
        </p:spPr>
        <p:txBody>
          <a:bodyPr wrap="square" rtlCol="0">
            <a:spAutoFit/>
          </a:bodyPr>
          <a:lstStyle/>
          <a:p>
            <a:r>
              <a:rPr lang="en-GB" sz="4000" b="1" dirty="0" smtClean="0">
                <a:solidFill>
                  <a:srgbClr val="00B050"/>
                </a:solidFill>
              </a:rPr>
              <a:t>Rocks</a:t>
            </a:r>
            <a:endParaRPr lang="en-GB" b="1" dirty="0">
              <a:solidFill>
                <a:srgbClr val="00B050"/>
              </a:solidFill>
            </a:endParaRPr>
          </a:p>
        </p:txBody>
      </p:sp>
      <p:sp>
        <p:nvSpPr>
          <p:cNvPr id="7" name="TextBox 6"/>
          <p:cNvSpPr txBox="1"/>
          <p:nvPr/>
        </p:nvSpPr>
        <p:spPr>
          <a:xfrm>
            <a:off x="1331640" y="4739848"/>
            <a:ext cx="2592288" cy="1323439"/>
          </a:xfrm>
          <a:prstGeom prst="rect">
            <a:avLst/>
          </a:prstGeom>
          <a:noFill/>
        </p:spPr>
        <p:txBody>
          <a:bodyPr wrap="square" rtlCol="0">
            <a:spAutoFit/>
          </a:bodyPr>
          <a:lstStyle/>
          <a:p>
            <a:r>
              <a:rPr lang="en-GB" sz="4000" b="1" dirty="0" smtClean="0">
                <a:solidFill>
                  <a:srgbClr val="FF0000"/>
                </a:solidFill>
              </a:rPr>
              <a:t>Plants and Animals</a:t>
            </a:r>
            <a:endParaRPr lang="en-GB" b="1" dirty="0">
              <a:solidFill>
                <a:srgbClr val="FF0000"/>
              </a:solidFill>
            </a:endParaRPr>
          </a:p>
        </p:txBody>
      </p:sp>
      <p:sp>
        <p:nvSpPr>
          <p:cNvPr id="8" name="TextBox 7"/>
          <p:cNvSpPr txBox="1"/>
          <p:nvPr/>
        </p:nvSpPr>
        <p:spPr>
          <a:xfrm>
            <a:off x="6372200" y="3585210"/>
            <a:ext cx="2592288" cy="707886"/>
          </a:xfrm>
          <a:prstGeom prst="rect">
            <a:avLst/>
          </a:prstGeom>
          <a:noFill/>
        </p:spPr>
        <p:txBody>
          <a:bodyPr wrap="square" rtlCol="0">
            <a:spAutoFit/>
          </a:bodyPr>
          <a:lstStyle/>
          <a:p>
            <a:r>
              <a:rPr lang="en-GB" sz="4000" b="1" dirty="0" smtClean="0">
                <a:solidFill>
                  <a:schemeClr val="accent6">
                    <a:lumMod val="75000"/>
                  </a:schemeClr>
                </a:solidFill>
              </a:rPr>
              <a:t>Soil</a:t>
            </a:r>
            <a:endParaRPr lang="en-GB" b="1" dirty="0">
              <a:solidFill>
                <a:schemeClr val="accent6">
                  <a:lumMod val="75000"/>
                </a:schemeClr>
              </a:solidFill>
            </a:endParaRPr>
          </a:p>
        </p:txBody>
      </p:sp>
    </p:spTree>
    <p:extLst>
      <p:ext uri="{BB962C8B-B14F-4D97-AF65-F5344CB8AC3E}">
        <p14:creationId xmlns:p14="http://schemas.microsoft.com/office/powerpoint/2010/main" val="275253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11111E-6 0 L -1.11111E-6 -0.07361 " pathEditMode="relative" rAng="0" ptsTypes="AA">
                                      <p:cBhvr>
                                        <p:cTn id="6" dur="2000" fill="hold"/>
                                        <p:tgtEl>
                                          <p:spTgt spid="6"/>
                                        </p:tgtEl>
                                        <p:attrNameLst>
                                          <p:attrName>ppt_x</p:attrName>
                                          <p:attrName>ppt_y</p:attrName>
                                        </p:attrNameLst>
                                      </p:cBhvr>
                                      <p:rCtr x="0" y="-368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4.44444E-6 -7.40741E-7 L 0.2757 -0.05532 " pathEditMode="relative" rAng="0" ptsTypes="AA">
                                      <p:cBhvr>
                                        <p:cTn id="10" dur="2000" fill="hold"/>
                                        <p:tgtEl>
                                          <p:spTgt spid="4"/>
                                        </p:tgtEl>
                                        <p:attrNameLst>
                                          <p:attrName>ppt_x</p:attrName>
                                          <p:attrName>ppt_y</p:attrName>
                                        </p:attrNameLst>
                                      </p:cBhvr>
                                      <p:rCtr x="13785" y="-2778"/>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1.66667E-6 4.44444E-6 L -0.26771 0.02013 " pathEditMode="relative" rAng="0" ptsTypes="AA">
                                      <p:cBhvr>
                                        <p:cTn id="14" dur="2000" fill="hold"/>
                                        <p:tgtEl>
                                          <p:spTgt spid="8"/>
                                        </p:tgtEl>
                                        <p:attrNameLst>
                                          <p:attrName>ppt_x</p:attrName>
                                          <p:attrName>ppt_y</p:attrName>
                                        </p:attrNameLst>
                                      </p:cBhvr>
                                      <p:rCtr x="-13385" y="995"/>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1.66667E-6 2.22222E-6 C -0.03941 -0.00162 -0.0783 -0.00301 -0.11719 -0.00857 C -0.13489 -0.01459 -0.15278 -0.01621 -0.17031 -0.02361 C -0.17344 -0.02477 -0.17639 -0.02639 -0.17934 -0.02778 C -0.18194 -0.02917 -0.1842 -0.03079 -0.18663 -0.03195 C -0.19201 -0.03426 -0.19826 -0.03472 -0.20312 -0.03843 C -0.21302 -0.04607 -0.2158 -0.04792 -0.22708 -0.05116 C -0.22899 -0.05903 -0.23229 -0.06621 -0.23229 -0.07431 " pathEditMode="relative" rAng="0" ptsTypes="fffffffA">
                                      <p:cBhvr>
                                        <p:cTn id="18" dur="2000" fill="hold"/>
                                        <p:tgtEl>
                                          <p:spTgt spid="5"/>
                                        </p:tgtEl>
                                        <p:attrNameLst>
                                          <p:attrName>ppt_x</p:attrName>
                                          <p:attrName>ppt_y</p:attrName>
                                        </p:attrNameLst>
                                      </p:cBhvr>
                                      <p:rCtr x="-11615" y="-3727"/>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3.61111E-6 -0.00394 C 0.06666 0.03796 0.14878 0.02083 0.21267 0.02083 " pathEditMode="relative" rAng="0" ptsTypes="fA">
                                      <p:cBhvr>
                                        <p:cTn id="22" dur="2000" fill="hold"/>
                                        <p:tgtEl>
                                          <p:spTgt spid="7"/>
                                        </p:tgtEl>
                                        <p:attrNameLst>
                                          <p:attrName>ppt_x</p:attrName>
                                          <p:attrName>ppt_y</p:attrName>
                                        </p:attrNameLst>
                                      </p:cBhvr>
                                      <p:rCtr x="10625" y="208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52"/>
            <a:ext cx="9144000" cy="1143000"/>
          </a:xfrm>
        </p:spPr>
        <p:txBody>
          <a:bodyPr/>
          <a:lstStyle/>
          <a:p>
            <a:r>
              <a:rPr lang="en-GB" b="1" dirty="0" smtClean="0">
                <a:solidFill>
                  <a:srgbClr val="0070C0"/>
                </a:solidFill>
              </a:rPr>
              <a:t>Rocks = 99.93% of stored carbon</a:t>
            </a:r>
            <a:endParaRPr lang="en-GB" b="1" dirty="0">
              <a:solidFill>
                <a:srgbClr val="0070C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5401504"/>
              </p:ext>
            </p:extLst>
          </p:nvPr>
        </p:nvGraphicFramePr>
        <p:xfrm>
          <a:off x="683568" y="1052736"/>
          <a:ext cx="7992888" cy="5400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2547964071"/>
              </p:ext>
            </p:extLst>
          </p:nvPr>
        </p:nvGraphicFramePr>
        <p:xfrm>
          <a:off x="1259632" y="1052736"/>
          <a:ext cx="6984776" cy="5256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8292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0"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Carbon Stores</a:t>
            </a:r>
            <a:endParaRPr lang="en-GB" b="1" dirty="0">
              <a:solidFill>
                <a:srgbClr val="0070C0"/>
              </a:solidFill>
            </a:endParaRPr>
          </a:p>
        </p:txBody>
      </p:sp>
      <p:sp>
        <p:nvSpPr>
          <p:cNvPr id="3" name="Content Placeholder 2"/>
          <p:cNvSpPr>
            <a:spLocks noGrp="1"/>
          </p:cNvSpPr>
          <p:nvPr>
            <p:ph idx="1"/>
          </p:nvPr>
        </p:nvSpPr>
        <p:spPr>
          <a:xfrm>
            <a:off x="827584" y="1340768"/>
            <a:ext cx="4258816" cy="4525963"/>
          </a:xfrm>
        </p:spPr>
        <p:txBody>
          <a:bodyPr>
            <a:noAutofit/>
          </a:bodyPr>
          <a:lstStyle/>
          <a:p>
            <a:r>
              <a:rPr lang="en-GB" sz="4000" dirty="0" smtClean="0"/>
              <a:t>Rocks </a:t>
            </a:r>
          </a:p>
          <a:p>
            <a:pPr lvl="1"/>
            <a:r>
              <a:rPr lang="en-GB" sz="3600" dirty="0" smtClean="0"/>
              <a:t>Fossil Fuels</a:t>
            </a:r>
          </a:p>
          <a:p>
            <a:r>
              <a:rPr lang="en-GB" sz="4000" dirty="0" smtClean="0"/>
              <a:t>Ocean</a:t>
            </a:r>
          </a:p>
          <a:p>
            <a:r>
              <a:rPr lang="en-GB" sz="4000" dirty="0" smtClean="0"/>
              <a:t>Soil</a:t>
            </a:r>
          </a:p>
          <a:p>
            <a:r>
              <a:rPr lang="en-GB" sz="4000" dirty="0" smtClean="0"/>
              <a:t>Atmosphere</a:t>
            </a:r>
          </a:p>
          <a:p>
            <a:r>
              <a:rPr lang="en-GB" sz="4000" dirty="0" smtClean="0"/>
              <a:t>Plants and Animals</a:t>
            </a:r>
          </a:p>
          <a:p>
            <a:endParaRPr lang="en-GB" sz="4000" dirty="0"/>
          </a:p>
        </p:txBody>
      </p:sp>
      <p:sp>
        <p:nvSpPr>
          <p:cNvPr id="6" name="TextBox 5"/>
          <p:cNvSpPr txBox="1"/>
          <p:nvPr/>
        </p:nvSpPr>
        <p:spPr>
          <a:xfrm>
            <a:off x="4716016" y="2132856"/>
            <a:ext cx="3384376" cy="3416320"/>
          </a:xfrm>
          <a:prstGeom prst="rect">
            <a:avLst/>
          </a:prstGeom>
          <a:noFill/>
          <a:ln w="28575">
            <a:solidFill>
              <a:srgbClr val="FF0000"/>
            </a:solidFill>
          </a:ln>
        </p:spPr>
        <p:txBody>
          <a:bodyPr wrap="square" rtlCol="0">
            <a:spAutoFit/>
          </a:bodyPr>
          <a:lstStyle/>
          <a:p>
            <a:pPr algn="ctr"/>
            <a:r>
              <a:rPr lang="en-GB" sz="3600" b="1" dirty="0" smtClean="0"/>
              <a:t>Which are </a:t>
            </a:r>
          </a:p>
          <a:p>
            <a:pPr algn="ctr"/>
            <a:r>
              <a:rPr lang="en-GB" sz="3600" b="1" dirty="0" smtClean="0">
                <a:solidFill>
                  <a:srgbClr val="FF0000"/>
                </a:solidFill>
              </a:rPr>
              <a:t>LONG TERM</a:t>
            </a:r>
            <a:r>
              <a:rPr lang="en-GB" sz="3600" b="1" dirty="0" smtClean="0"/>
              <a:t> stores and which are </a:t>
            </a:r>
            <a:r>
              <a:rPr lang="en-GB" sz="3600" b="1" dirty="0" smtClean="0">
                <a:solidFill>
                  <a:srgbClr val="FF0000"/>
                </a:solidFill>
              </a:rPr>
              <a:t>SHORT TERM </a:t>
            </a:r>
            <a:r>
              <a:rPr lang="en-GB" sz="3600" b="1" dirty="0" smtClean="0"/>
              <a:t>stores?</a:t>
            </a:r>
            <a:endParaRPr lang="en-GB" sz="3600" b="1" dirty="0"/>
          </a:p>
        </p:txBody>
      </p:sp>
    </p:spTree>
    <p:extLst>
      <p:ext uri="{BB962C8B-B14F-4D97-AF65-F5344CB8AC3E}">
        <p14:creationId xmlns:p14="http://schemas.microsoft.com/office/powerpoint/2010/main" val="1660513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519</Words>
  <Application>Microsoft Office PowerPoint</Application>
  <PresentationFormat>On-screen Show (4:3)</PresentationFormat>
  <Paragraphs>101</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What impact will this have on the Earth?</vt:lpstr>
      <vt:lpstr>The Carbon Cycle</vt:lpstr>
      <vt:lpstr>In what forms is carbon found?</vt:lpstr>
      <vt:lpstr>Key Terms</vt:lpstr>
      <vt:lpstr>Carbon Cycle</vt:lpstr>
      <vt:lpstr>Where is carbon stored?</vt:lpstr>
      <vt:lpstr>Where is carbon stored?</vt:lpstr>
      <vt:lpstr>Rocks = 99.93% of stored carbon</vt:lpstr>
      <vt:lpstr>Carbon Stores</vt:lpstr>
      <vt:lpstr>PowerPoint Presentation</vt:lpstr>
      <vt:lpstr>PowerPoint Presentation</vt:lpstr>
      <vt:lpstr>Carbon Cycle Processes</vt:lpstr>
      <vt:lpstr>PowerPoint Presentation</vt:lpstr>
    </vt:vector>
  </TitlesOfParts>
  <Company>JFS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this?</dc:title>
  <dc:creator>JFS Teacher</dc:creator>
  <cp:lastModifiedBy>User1</cp:lastModifiedBy>
  <cp:revision>83</cp:revision>
  <dcterms:created xsi:type="dcterms:W3CDTF">2014-06-20T09:30:07Z</dcterms:created>
  <dcterms:modified xsi:type="dcterms:W3CDTF">2018-07-09T13:50:45Z</dcterms:modified>
</cp:coreProperties>
</file>