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77" r:id="rId5"/>
    <p:sldId id="279" r:id="rId6"/>
    <p:sldId id="272" r:id="rId7"/>
    <p:sldId id="262" r:id="rId8"/>
    <p:sldId id="261" r:id="rId9"/>
    <p:sldId id="260" r:id="rId10"/>
    <p:sldId id="263" r:id="rId11"/>
    <p:sldId id="264" r:id="rId12"/>
    <p:sldId id="265" r:id="rId13"/>
    <p:sldId id="273" r:id="rId14"/>
    <p:sldId id="266" r:id="rId15"/>
    <p:sldId id="278" r:id="rId16"/>
    <p:sldId id="267" r:id="rId17"/>
    <p:sldId id="268" r:id="rId18"/>
    <p:sldId id="269" r:id="rId19"/>
    <p:sldId id="270" r:id="rId20"/>
    <p:sldId id="271" r:id="rId21"/>
    <p:sldId id="274" r:id="rId22"/>
    <p:sldId id="276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75" autoAdjust="0"/>
  </p:normalViewPr>
  <p:slideViewPr>
    <p:cSldViewPr>
      <p:cViewPr>
        <p:scale>
          <a:sx n="80" d="100"/>
          <a:sy n="80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A0D0B-6E00-427B-B0A4-3C9FD6F57B0D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CC363-434E-4B58-9C2D-3FAB8E6F0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2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vergent_boundar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late_tectonics" TargetMode="External"/><Relationship Id="rId5" Type="http://schemas.openxmlformats.org/officeDocument/2006/relationships/hyperlink" Target="http://en.wikipedia.org/wiki/Eurasian_Plate" TargetMode="External"/><Relationship Id="rId4" Type="http://schemas.openxmlformats.org/officeDocument/2006/relationships/hyperlink" Target="http://en.wikipedia.org/wiki/North_American_Plat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about earthquakes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49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Divergent plate boundary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07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Convergent plate boundary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62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Convergent Plate</a:t>
            </a:r>
            <a:r>
              <a:rPr lang="en-GB" baseline="0" dirty="0" smtClean="0"/>
              <a:t> Boundary - </a:t>
            </a:r>
            <a:r>
              <a:rPr lang="en-GB" dirty="0" err="1" smtClean="0"/>
              <a:t>Subduction</a:t>
            </a:r>
            <a:r>
              <a:rPr lang="en-GB" dirty="0" smtClean="0"/>
              <a:t> zone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0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Demo: pulling block across sandpaper</a:t>
            </a:r>
            <a:r>
              <a:rPr lang="en-GB" baseline="0" dirty="0" smtClean="0"/>
              <a:t> with force meter – force applied does not move block right away, then as the force increases the block moves with a jerk. This mirrors what happens with earthquakes, plates apply force </a:t>
            </a:r>
            <a:r>
              <a:rPr lang="en-GB" baseline="0" dirty="0" smtClean="0">
                <a:sym typeface="Wingdings" pitchFamily="2" charset="2"/>
              </a:rPr>
              <a:t> pressure builds  pressure is released as an earthquake as the crust moves with a big jerk.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18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possibilities for the</a:t>
            </a:r>
            <a:r>
              <a:rPr lang="en-GB" baseline="0" dirty="0" smtClean="0"/>
              <a:t> focus on section: </a:t>
            </a:r>
            <a:r>
              <a:rPr lang="en-GB" baseline="0" dirty="0" err="1" smtClean="0"/>
              <a:t>mariana</a:t>
            </a:r>
            <a:r>
              <a:rPr lang="en-GB" baseline="0" dirty="0" smtClean="0"/>
              <a:t> trench, </a:t>
            </a:r>
            <a:r>
              <a:rPr lang="en-GB" baseline="0" dirty="0" err="1" smtClean="0"/>
              <a:t>iceland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hawaii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andes</a:t>
            </a:r>
            <a:r>
              <a:rPr lang="en-GB" baseline="0" dirty="0" smtClean="0"/>
              <a:t> mountains, rocky mountains</a:t>
            </a:r>
            <a:r>
              <a:rPr lang="en-GB" baseline="0" smtClean="0"/>
              <a:t>, ring of fire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0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Crust is rocky.</a:t>
            </a:r>
            <a:r>
              <a:rPr lang="en-GB" baseline="0" dirty="0" smtClean="0"/>
              <a:t> Mantle is mostly solid but some parts are made of molten rock (magma). Mantle acts as a very viscous liquid in geologic time. Outer core is liquid but the inner core is a solid ball, mostly made of iron.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3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Pg. 108 </a:t>
            </a:r>
            <a:r>
              <a:rPr lang="en-GB" baseline="0" dirty="0" smtClean="0"/>
              <a:t>Exploring Science 8</a:t>
            </a:r>
            <a:endParaRPr lang="en-GB" dirty="0" smtClean="0"/>
          </a:p>
          <a:p>
            <a:r>
              <a:rPr lang="en-GB" dirty="0" smtClean="0"/>
              <a:t>Crust – solid rock at the surface</a:t>
            </a:r>
            <a:r>
              <a:rPr lang="en-GB" baseline="0" dirty="0" smtClean="0"/>
              <a:t> of the Earth</a:t>
            </a:r>
          </a:p>
          <a:p>
            <a:r>
              <a:rPr lang="en-GB" baseline="0" dirty="0" smtClean="0"/>
              <a:t>Mantle – part of the Earth below the crust, mostly solid but molten rock in places</a:t>
            </a:r>
          </a:p>
          <a:p>
            <a:r>
              <a:rPr lang="en-GB" baseline="0" dirty="0" smtClean="0"/>
              <a:t>Outer core – liquid portion of the core in the centre of the Earth</a:t>
            </a:r>
          </a:p>
          <a:p>
            <a:r>
              <a:rPr lang="en-GB" baseline="0" dirty="0" smtClean="0"/>
              <a:t>Inner core – solid core of the Earth, mostly made of iron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7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Pg. 108 </a:t>
            </a:r>
            <a:r>
              <a:rPr lang="en-GB" baseline="0" dirty="0" smtClean="0"/>
              <a:t>Exploring Science 8</a:t>
            </a:r>
            <a:endParaRPr lang="en-GB" dirty="0" smtClean="0"/>
          </a:p>
          <a:p>
            <a:r>
              <a:rPr lang="en-GB" dirty="0" smtClean="0"/>
              <a:t>Crust – solid rock at the surface</a:t>
            </a:r>
            <a:r>
              <a:rPr lang="en-GB" baseline="0" dirty="0" smtClean="0"/>
              <a:t> of the Earth</a:t>
            </a:r>
          </a:p>
          <a:p>
            <a:r>
              <a:rPr lang="en-GB" baseline="0" dirty="0" smtClean="0"/>
              <a:t>Mantle – part of the Earth below the crust, mostly solid but molten rock in places</a:t>
            </a:r>
          </a:p>
          <a:p>
            <a:r>
              <a:rPr lang="en-GB" baseline="0" dirty="0" smtClean="0"/>
              <a:t>Outer core – liquid portion of the core in the centre of the Earth</a:t>
            </a:r>
          </a:p>
          <a:p>
            <a:r>
              <a:rPr lang="en-GB" baseline="0" dirty="0" smtClean="0"/>
              <a:t>Inner core – solid core of the Earth, mostly made of iron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7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Pangaea</a:t>
            </a:r>
            <a:r>
              <a:rPr lang="en-GB" baseline="0" dirty="0" smtClean="0"/>
              <a:t> is the ancient landmass comprising all the continents combined together which began to break up around 200 million years </a:t>
            </a:r>
            <a:r>
              <a:rPr lang="en-GB" baseline="0" dirty="0" smtClean="0"/>
              <a:t>ago</a:t>
            </a:r>
          </a:p>
          <a:p>
            <a:r>
              <a:rPr lang="en-GB" smtClean="0"/>
              <a:t>https://www.youtube.com/watch?v=uLahVJNnoZ4&amp;t=280s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8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Pangaea</a:t>
            </a:r>
            <a:r>
              <a:rPr lang="en-GB" baseline="0" dirty="0" smtClean="0"/>
              <a:t> split up and continents moved apart – continental drift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1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*mantle is mostly solid</a:t>
            </a:r>
            <a:r>
              <a:rPr lang="en-GB" baseline="0" dirty="0" smtClean="0"/>
              <a:t> but behaves like a very viscous liquid in geologic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7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Picture: Mrs. Gao touching</a:t>
            </a:r>
            <a:r>
              <a:rPr lang="en-GB" baseline="0" dirty="0" smtClean="0"/>
              <a:t> both the North American plate and the Eurasian plate while diving in Silfra in Iceland (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Silfra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rift that is part of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ivergent boundary"/>
              </a:rPr>
              <a:t>divergent tectonic boundary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between the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rth American Plate"/>
              </a:rPr>
              <a:t>North American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urasian Plate"/>
              </a:rPr>
              <a:t>Eurasian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late tectonics"/>
              </a:rPr>
              <a:t>plates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http://en.wikipedia.org/wiki/Silfra</a:t>
            </a:r>
            <a:r>
              <a:rPr lang="en-GB" baseline="0" dirty="0" smtClean="0"/>
              <a:t>). The meeting of the two plates is why Iceland is so volcanic!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3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Demo: corks floating in beaker</a:t>
            </a:r>
            <a:r>
              <a:rPr lang="en-GB" baseline="0" dirty="0" smtClean="0"/>
              <a:t> of water, heat, see them move from convection currents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Extension: Describe and Explain are convection currents?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C363-434E-4B58-9C2D-3FAB8E6F02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42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3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8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9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0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0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1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0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1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952B3-2F43-4522-8240-B0B6AE16D030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7E35-74A9-4292-A576-1ED59E88D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7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GB" dirty="0" smtClean="0"/>
              <a:t>What causes this?</a:t>
            </a:r>
            <a:endParaRPr lang="en-GB" dirty="0"/>
          </a:p>
        </p:txBody>
      </p:sp>
      <p:pic>
        <p:nvPicPr>
          <p:cNvPr id="1028" name="Picture 4" descr="http://msnbcmedia.msn.com/i/MSNBC/Components/Photo/_new/pb-120207-philippines-earthquake-nj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2400"/>
            <a:ext cx="8958908" cy="57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Theory of Plate Tectonics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1"/>
            <a:ext cx="8507288" cy="115212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Tectonic plates </a:t>
            </a:r>
            <a:r>
              <a:rPr lang="en-GB" dirty="0" smtClean="0"/>
              <a:t>are sections of the </a:t>
            </a:r>
            <a:r>
              <a:rPr lang="en-GB" b="1" dirty="0" smtClean="0">
                <a:solidFill>
                  <a:srgbClr val="00B050"/>
                </a:solidFill>
              </a:rPr>
              <a:t>crust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that float on top of the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mantle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000" r="15694" b="11555"/>
          <a:stretch/>
        </p:blipFill>
        <p:spPr bwMode="auto">
          <a:xfrm>
            <a:off x="2051720" y="2139236"/>
            <a:ext cx="6048672" cy="438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636" y="226180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SOLID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82331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LIQUID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n-GB" dirty="0" smtClean="0"/>
              <a:t>Modern 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There are currently 8 major plates.</a:t>
            </a:r>
          </a:p>
          <a:p>
            <a:pPr lvl="1"/>
            <a:r>
              <a:rPr lang="en-GB" dirty="0" smtClean="0"/>
              <a:t>African</a:t>
            </a:r>
          </a:p>
          <a:p>
            <a:pPr lvl="1"/>
            <a:r>
              <a:rPr lang="en-GB" dirty="0" smtClean="0"/>
              <a:t>Antarctic</a:t>
            </a:r>
          </a:p>
          <a:p>
            <a:pPr lvl="1"/>
            <a:r>
              <a:rPr lang="en-GB" dirty="0" smtClean="0"/>
              <a:t>Eurasian</a:t>
            </a:r>
          </a:p>
          <a:p>
            <a:pPr lvl="1"/>
            <a:r>
              <a:rPr lang="en-GB" dirty="0" smtClean="0"/>
              <a:t>North American</a:t>
            </a:r>
          </a:p>
          <a:p>
            <a:pPr lvl="1"/>
            <a:r>
              <a:rPr lang="en-GB" dirty="0" smtClean="0"/>
              <a:t>South American</a:t>
            </a:r>
            <a:endParaRPr lang="en-GB" dirty="0"/>
          </a:p>
          <a:p>
            <a:pPr lvl="1"/>
            <a:r>
              <a:rPr lang="en-GB" dirty="0" smtClean="0"/>
              <a:t>Pacific</a:t>
            </a:r>
          </a:p>
          <a:p>
            <a:pPr lvl="1"/>
            <a:r>
              <a:rPr lang="en-GB" dirty="0" smtClean="0"/>
              <a:t>Indian</a:t>
            </a:r>
          </a:p>
          <a:p>
            <a:pPr lvl="1"/>
            <a:r>
              <a:rPr lang="en-GB" dirty="0" smtClean="0"/>
              <a:t>Australian</a:t>
            </a:r>
            <a:endParaRPr lang="en-GB" dirty="0"/>
          </a:p>
        </p:txBody>
      </p:sp>
      <p:sp>
        <p:nvSpPr>
          <p:cNvPr id="5" name="AutoShape 2" descr="Inline image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nline image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nline image 1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76" y="2204864"/>
            <a:ext cx="4640064" cy="3480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8354" y="312737"/>
            <a:ext cx="1748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b="1" dirty="0" smtClean="0">
                <a:solidFill>
                  <a:srgbClr val="FF0000"/>
                </a:solidFill>
              </a:rPr>
              <a:t>n between the North American and Eurasian plates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16216" y="1531705"/>
            <a:ext cx="1224136" cy="153725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What causes the plates to move?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201622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Convection currents </a:t>
            </a:r>
            <a:r>
              <a:rPr lang="en-GB" dirty="0" smtClean="0"/>
              <a:t>push the plates around.</a:t>
            </a:r>
          </a:p>
          <a:p>
            <a:r>
              <a:rPr lang="en-GB" dirty="0" smtClean="0"/>
              <a:t>This is caused from uneven heating of the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mantle</a:t>
            </a:r>
            <a:r>
              <a:rPr lang="en-GB" dirty="0" smtClean="0"/>
              <a:t>.</a:t>
            </a:r>
          </a:p>
        </p:txBody>
      </p:sp>
      <p:pic>
        <p:nvPicPr>
          <p:cNvPr id="1026" name="Picture 2" descr="http://academic.brooklyn.cuny.edu/geology/grocha/plates/images/convec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9030"/>
            <a:ext cx="6552728" cy="439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Check for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 dirty="0" smtClean="0"/>
              <a:t>I can: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Describe the structure of the Earth.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Describe the theory of plate tectonics.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Explain how volcanoes, earthquakes, and mountain ranges occur.</a:t>
            </a:r>
            <a:endParaRPr lang="en-GB" dirty="0"/>
          </a:p>
        </p:txBody>
      </p:sp>
      <p:pic>
        <p:nvPicPr>
          <p:cNvPr id="4" name="Picture 2" descr="C:\Users\luu\AppData\Local\Microsoft\Windows\Temporary Internet Files\Content.IE5\RMHPM4S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723528" cy="7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u\AppData\Local\Microsoft\Windows\Temporary Internet Files\Content.IE5\RMHPM4S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723528" cy="7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happens when the plates meet?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Demo: We going to represent plates with rolled paper.</a:t>
            </a:r>
          </a:p>
          <a:p>
            <a:r>
              <a:rPr lang="en-GB" dirty="0" smtClean="0"/>
              <a:t>What can happen when the plates meet?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Teardrop 3"/>
          <p:cNvSpPr/>
          <p:nvPr/>
        </p:nvSpPr>
        <p:spPr>
          <a:xfrm rot="2458892">
            <a:off x="4682478" y="3975385"/>
            <a:ext cx="2042582" cy="197862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ardrop 4"/>
          <p:cNvSpPr/>
          <p:nvPr/>
        </p:nvSpPr>
        <p:spPr>
          <a:xfrm rot="13473135">
            <a:off x="2488905" y="3954842"/>
            <a:ext cx="2042582" cy="197862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31679" r="21986" b="41049"/>
          <a:stretch>
            <a:fillRect/>
          </a:stretch>
        </p:blipFill>
        <p:spPr bwMode="auto">
          <a:xfrm>
            <a:off x="323850" y="254000"/>
            <a:ext cx="8389938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27365" r="38184" b="16536"/>
          <a:stretch>
            <a:fillRect/>
          </a:stretch>
        </p:blipFill>
        <p:spPr bwMode="auto">
          <a:xfrm>
            <a:off x="2843213" y="3573463"/>
            <a:ext cx="29019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250825" y="260350"/>
            <a:ext cx="626586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AutoShape 8"/>
          <p:cNvSpPr>
            <a:spLocks noChangeArrowheads="1"/>
          </p:cNvSpPr>
          <p:nvPr/>
        </p:nvSpPr>
        <p:spPr bwMode="auto">
          <a:xfrm rot="2324815">
            <a:off x="4403725" y="3349625"/>
            <a:ext cx="2522538" cy="288925"/>
          </a:xfrm>
          <a:prstGeom prst="leftArrow">
            <a:avLst>
              <a:gd name="adj1" fmla="val 50000"/>
              <a:gd name="adj2" fmla="val 2182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10"/>
          <p:cNvSpPr>
            <a:spLocks noChangeArrowheads="1"/>
          </p:cNvSpPr>
          <p:nvPr/>
        </p:nvSpPr>
        <p:spPr bwMode="auto">
          <a:xfrm rot="6234343">
            <a:off x="-793" y="3790156"/>
            <a:ext cx="2305050" cy="287337"/>
          </a:xfrm>
          <a:prstGeom prst="leftArrow">
            <a:avLst>
              <a:gd name="adj1" fmla="val 50000"/>
              <a:gd name="adj2" fmla="val 2005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AutoShape 11"/>
          <p:cNvSpPr>
            <a:spLocks noChangeArrowheads="1"/>
          </p:cNvSpPr>
          <p:nvPr/>
        </p:nvSpPr>
        <p:spPr bwMode="auto">
          <a:xfrm rot="-8275605">
            <a:off x="5500688" y="1560513"/>
            <a:ext cx="1482725" cy="179387"/>
          </a:xfrm>
          <a:prstGeom prst="leftArrow">
            <a:avLst>
              <a:gd name="adj1" fmla="val 50000"/>
              <a:gd name="adj2" fmla="val 2066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6335713" y="4468813"/>
            <a:ext cx="2484437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Magma pushes up and forces the plates to move apart.</a:t>
            </a:r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250825" y="4962525"/>
            <a:ext cx="2484438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When plates crash together they can push up mountains.</a:t>
            </a:r>
          </a:p>
        </p:txBody>
      </p: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2627313" y="115888"/>
            <a:ext cx="446405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/>
              <a:t>When plates crash together one can get pushed under the other.</a:t>
            </a:r>
          </a:p>
        </p:txBody>
      </p:sp>
    </p:spTree>
    <p:extLst>
      <p:ext uri="{BB962C8B-B14F-4D97-AF65-F5344CB8AC3E}">
        <p14:creationId xmlns:p14="http://schemas.microsoft.com/office/powerpoint/2010/main" val="41818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GB" dirty="0" smtClean="0"/>
              <a:t>Plate Boundaries</a:t>
            </a:r>
            <a:endParaRPr lang="en-GB" dirty="0"/>
          </a:p>
        </p:txBody>
      </p:sp>
      <p:pic>
        <p:nvPicPr>
          <p:cNvPr id="2050" name="Picture 2" descr="http://www.bbc.co.uk/bitesize/ks3/geography/images/168_bitesize_ks3_geography_tectonics_plateconstructive_5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8637"/>
            <a:ext cx="3168352" cy="29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ybecausescience.files.wordpress.com/2013/05/plate-tectonics-colli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0031"/>
            <a:ext cx="3516263" cy="20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bc.co.uk/bitesize/ks3/geography/images/169_bitesize_ks3_geography_tectonics_plateconservative_5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5617"/>
            <a:ext cx="2952328" cy="27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bc.co.uk/bitesize/ks3/geography/images/166_bitesize_ks3_geography_tectonics_platedestructive_5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165028" cy="29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Divergent Plate 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Plates </a:t>
            </a:r>
            <a:r>
              <a:rPr lang="en-GB" b="1" dirty="0" smtClean="0">
                <a:solidFill>
                  <a:srgbClr val="0070C0"/>
                </a:solidFill>
              </a:rPr>
              <a:t>moving apart </a:t>
            </a:r>
            <a:r>
              <a:rPr lang="en-GB" dirty="0" smtClean="0"/>
              <a:t>create new crust.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Magma fills in the gap, cools, and forms </a:t>
            </a:r>
            <a:r>
              <a:rPr lang="en-GB" b="1" dirty="0" smtClean="0">
                <a:solidFill>
                  <a:srgbClr val="0070C0"/>
                </a:solidFill>
              </a:rPr>
              <a:t>new crust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2" descr="http://www.bbc.co.uk/bitesize/ks3/geography/images/168_bitesize_ks3_geography_tectonics_plateconstructive_5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4320"/>
          <a:stretch/>
        </p:blipFill>
        <p:spPr bwMode="auto">
          <a:xfrm>
            <a:off x="4477570" y="1484784"/>
            <a:ext cx="4488873" cy="46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Convergent Plate 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35293"/>
            <a:ext cx="2890664" cy="269289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Plates can </a:t>
            </a:r>
            <a:r>
              <a:rPr lang="en-GB" b="1" dirty="0" smtClean="0">
                <a:solidFill>
                  <a:srgbClr val="0070C0"/>
                </a:solidFill>
              </a:rPr>
              <a:t>collide</a:t>
            </a:r>
            <a:r>
              <a:rPr lang="en-GB" dirty="0" smtClean="0"/>
              <a:t> and push up </a:t>
            </a:r>
            <a:r>
              <a:rPr lang="en-GB" b="1" dirty="0" smtClean="0">
                <a:solidFill>
                  <a:srgbClr val="0070C0"/>
                </a:solidFill>
              </a:rPr>
              <a:t>mountain ranges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4" descr="http://whybecausescience.files.wordpress.com/2013/05/plate-tectonics-colli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5145645" cy="30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Convergent Plate Boundary - Subduction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42082"/>
            <a:ext cx="4019184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One plate can get </a:t>
            </a:r>
            <a:r>
              <a:rPr lang="en-GB" b="1" dirty="0" smtClean="0">
                <a:solidFill>
                  <a:srgbClr val="0070C0"/>
                </a:solidFill>
              </a:rPr>
              <a:t>pushed under </a:t>
            </a:r>
            <a:r>
              <a:rPr lang="en-GB" dirty="0" smtClean="0"/>
              <a:t>the other.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This can form </a:t>
            </a:r>
            <a:r>
              <a:rPr lang="en-GB" b="1" dirty="0" smtClean="0">
                <a:solidFill>
                  <a:srgbClr val="0070C0"/>
                </a:solidFill>
              </a:rPr>
              <a:t>mountains</a:t>
            </a:r>
            <a:r>
              <a:rPr lang="en-GB" dirty="0" smtClean="0"/>
              <a:t> as well.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This can also force magma up and cause </a:t>
            </a:r>
            <a:r>
              <a:rPr lang="en-GB" b="1" dirty="0" smtClean="0">
                <a:solidFill>
                  <a:srgbClr val="0070C0"/>
                </a:solidFill>
              </a:rPr>
              <a:t>volcanoes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0" descr="http://www.bbc.co.uk/bitesize/ks3/geography/images/166_bitesize_ks3_geography_tectonics_platedestructive_5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8660"/>
            <a:ext cx="44160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Structure of the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 smtClean="0"/>
              <a:t>Learning Objectives:</a:t>
            </a:r>
          </a:p>
          <a:p>
            <a:pPr marL="0" indent="0">
              <a:buNone/>
            </a:pPr>
            <a:r>
              <a:rPr lang="en-GB" dirty="0" smtClean="0"/>
              <a:t>All: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Describe the </a:t>
            </a:r>
            <a:r>
              <a:rPr lang="en-GB" u="sng" dirty="0" smtClean="0"/>
              <a:t>structure</a:t>
            </a:r>
            <a:r>
              <a:rPr lang="en-GB" dirty="0" smtClean="0"/>
              <a:t> of the Earth.</a:t>
            </a:r>
          </a:p>
          <a:p>
            <a:pPr marL="0" indent="0">
              <a:buNone/>
            </a:pPr>
            <a:r>
              <a:rPr lang="en-GB" dirty="0" smtClean="0"/>
              <a:t>Most: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Describe the theory of </a:t>
            </a:r>
            <a:r>
              <a:rPr lang="en-GB" u="sng" dirty="0" smtClean="0"/>
              <a:t>plate tectonics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Some: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Explain how </a:t>
            </a:r>
            <a:r>
              <a:rPr lang="en-GB" u="sng" dirty="0" smtClean="0"/>
              <a:t>volcanoes</a:t>
            </a:r>
            <a:r>
              <a:rPr lang="en-GB" dirty="0" smtClean="0"/>
              <a:t>, </a:t>
            </a:r>
            <a:r>
              <a:rPr lang="en-GB" u="sng" dirty="0" smtClean="0"/>
              <a:t>earthquakes</a:t>
            </a:r>
            <a:r>
              <a:rPr lang="en-GB" dirty="0" smtClean="0"/>
              <a:t>, and </a:t>
            </a:r>
            <a:r>
              <a:rPr lang="en-GB" u="sng" dirty="0" smtClean="0"/>
              <a:t>mountain ranges </a:t>
            </a:r>
            <a:r>
              <a:rPr lang="en-GB" dirty="0" smtClean="0"/>
              <a:t>occur.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9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 Plate 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3682752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Plate can also </a:t>
            </a:r>
            <a:r>
              <a:rPr lang="en-GB" b="1" dirty="0" smtClean="0">
                <a:solidFill>
                  <a:srgbClr val="0070C0"/>
                </a:solidFill>
              </a:rPr>
              <a:t>slide past </a:t>
            </a:r>
            <a:r>
              <a:rPr lang="en-GB" dirty="0" smtClean="0"/>
              <a:t>each other.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Pressure can build up and release with a jerk.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is what causes </a:t>
            </a:r>
            <a:r>
              <a:rPr lang="en-GB" b="1" dirty="0" smtClean="0">
                <a:solidFill>
                  <a:srgbClr val="0070C0"/>
                </a:solidFill>
              </a:rPr>
              <a:t>earthquakes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Demo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8" descr="http://www.bbc.co.uk/bitesize/ks3/geography/images/169_bitesize_ks3_geography_tectonics_plateconservative_5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5"/>
            <a:ext cx="4248472" cy="40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Check for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 dirty="0" smtClean="0"/>
              <a:t>I can: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Describe the structure of the Earth.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Describe the theory of plate tectonics.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Explain how volcanoes, earthquakes, and mountain ranges occur.</a:t>
            </a:r>
            <a:endParaRPr lang="en-GB" dirty="0"/>
          </a:p>
        </p:txBody>
      </p:sp>
      <p:pic>
        <p:nvPicPr>
          <p:cNvPr id="4" name="Picture 2" descr="C:\Users\luu\AppData\Local\Microsoft\Windows\Temporary Internet Files\Content.IE5\RMHPM4S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723528" cy="7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u\AppData\Local\Microsoft\Windows\Temporary Internet Files\Content.IE5\RMHPM4S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723528" cy="7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uu\AppData\Local\Microsoft\Windows\Temporary Internet Files\Content.IE5\RMHPM4S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3544"/>
            <a:ext cx="723528" cy="7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8/8a/Plates_tect2_en.svg/1024px-Plates_tect2_e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4"/>
          <a:stretch/>
        </p:blipFill>
        <p:spPr bwMode="auto">
          <a:xfrm>
            <a:off x="107504" y="260648"/>
            <a:ext cx="5105764" cy="60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19992877">
            <a:off x="1018521" y="1368524"/>
            <a:ext cx="3700012" cy="428494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59632" y="3326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Ring of Fire</a:t>
            </a:r>
            <a:endParaRPr lang="en-GB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332656"/>
            <a:ext cx="3600400" cy="599815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Plenary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Writing Task:</a:t>
            </a:r>
          </a:p>
          <a:p>
            <a:pPr marL="0" indent="0">
              <a:buNone/>
            </a:pPr>
            <a:r>
              <a:rPr lang="en-GB" dirty="0" smtClean="0"/>
              <a:t>“Why </a:t>
            </a:r>
            <a:r>
              <a:rPr lang="en-GB" dirty="0"/>
              <a:t>is the </a:t>
            </a:r>
            <a:r>
              <a:rPr lang="en-GB" dirty="0" smtClean="0"/>
              <a:t>Ring </a:t>
            </a:r>
            <a:r>
              <a:rPr lang="en-GB" dirty="0"/>
              <a:t>of </a:t>
            </a:r>
            <a:r>
              <a:rPr lang="en-GB" dirty="0" smtClean="0"/>
              <a:t>Fire </a:t>
            </a:r>
            <a:r>
              <a:rPr lang="en-GB" dirty="0"/>
              <a:t>known for being an area with a large number of earthquakes and volcanic eruptions</a:t>
            </a:r>
            <a:r>
              <a:rPr lang="en-GB" dirty="0" smtClean="0"/>
              <a:t>?” (3 marks)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Core Task (Part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r>
              <a:rPr lang="en-GB" dirty="0"/>
              <a:t>You are a journalist from EARTH magazine.</a:t>
            </a:r>
          </a:p>
          <a:p>
            <a:r>
              <a:rPr lang="en-GB" dirty="0"/>
              <a:t>Your task is to write an article about the </a:t>
            </a:r>
            <a:r>
              <a:rPr lang="en-GB" dirty="0" smtClean="0"/>
              <a:t>structure of the EARTH. </a:t>
            </a:r>
            <a:endParaRPr lang="en-GB" dirty="0"/>
          </a:p>
          <a:p>
            <a:r>
              <a:rPr lang="en-GB" dirty="0"/>
              <a:t>Your article should include:</a:t>
            </a:r>
          </a:p>
          <a:p>
            <a:pPr lvl="1"/>
            <a:r>
              <a:rPr lang="en-GB" dirty="0" smtClean="0"/>
              <a:t>The structure of the Earth</a:t>
            </a:r>
          </a:p>
          <a:p>
            <a:pPr lvl="1"/>
            <a:r>
              <a:rPr lang="en-GB" dirty="0" smtClean="0"/>
              <a:t>The theory of plate tectonics</a:t>
            </a:r>
          </a:p>
          <a:p>
            <a:pPr lvl="1"/>
            <a:r>
              <a:rPr lang="en-GB" dirty="0" smtClean="0"/>
              <a:t>Explaining mountain ranges, volcanoes, and earthquakes</a:t>
            </a:r>
          </a:p>
          <a:p>
            <a:pPr lvl="1"/>
            <a:r>
              <a:rPr lang="en-GB" dirty="0" smtClean="0"/>
              <a:t>Focus on an example in the world (</a:t>
            </a:r>
            <a:r>
              <a:rPr lang="en-GB" dirty="0" err="1" smtClean="0"/>
              <a:t>ie</a:t>
            </a:r>
            <a:r>
              <a:rPr lang="en-GB" dirty="0" smtClean="0"/>
              <a:t>. mountain range, volcanic area)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1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it possible to drill to the other side of the Earth?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31429"/>
            <a:ext cx="2386608" cy="258174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you drill deep into the Earth, what would you find?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000" r="15694" b="11555"/>
          <a:stretch/>
        </p:blipFill>
        <p:spPr bwMode="auto">
          <a:xfrm>
            <a:off x="2627784" y="1772816"/>
            <a:ext cx="6048672" cy="438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Describe the following in your own words: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Crust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Mantle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Outer core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Inner core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Crust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– solid rock at the surface of the Earth</a:t>
            </a:r>
          </a:p>
          <a:p>
            <a:r>
              <a:rPr lang="en-GB" b="1" dirty="0">
                <a:solidFill>
                  <a:srgbClr val="FF0000"/>
                </a:solidFill>
              </a:rPr>
              <a:t>Mantle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– part of the Earth below the crust, mostly </a:t>
            </a:r>
            <a:r>
              <a:rPr lang="en-GB" dirty="0" smtClean="0"/>
              <a:t>molten </a:t>
            </a:r>
            <a:r>
              <a:rPr lang="en-GB" dirty="0"/>
              <a:t>rock </a:t>
            </a:r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Outer </a:t>
            </a:r>
            <a:r>
              <a:rPr lang="en-GB" b="1" dirty="0">
                <a:solidFill>
                  <a:srgbClr val="FF0000"/>
                </a:solidFill>
              </a:rPr>
              <a:t>core </a:t>
            </a:r>
            <a:r>
              <a:rPr lang="en-GB" dirty="0"/>
              <a:t>– liquid portion of the core in the centre of the Earth</a:t>
            </a:r>
          </a:p>
          <a:p>
            <a:r>
              <a:rPr lang="en-GB" b="1" dirty="0">
                <a:solidFill>
                  <a:srgbClr val="FF0000"/>
                </a:solidFill>
              </a:rPr>
              <a:t>Inner core </a:t>
            </a:r>
            <a:r>
              <a:rPr lang="en-GB" dirty="0"/>
              <a:t>– solid core of the Earth, mostly made of iron</a:t>
            </a:r>
          </a:p>
        </p:txBody>
      </p:sp>
    </p:spTree>
    <p:extLst>
      <p:ext uri="{BB962C8B-B14F-4D97-AF65-F5344CB8AC3E}">
        <p14:creationId xmlns:p14="http://schemas.microsoft.com/office/powerpoint/2010/main" val="19902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Check for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 dirty="0" smtClean="0"/>
              <a:t>I can: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Describe the structure of the Earth.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Describe the theory of plate tectonics.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Explain how volcanoes, earthquakes, and mountain ranges occur.</a:t>
            </a:r>
            <a:endParaRPr lang="en-GB" dirty="0"/>
          </a:p>
        </p:txBody>
      </p:sp>
      <p:pic>
        <p:nvPicPr>
          <p:cNvPr id="4" name="Picture 2" descr="C:\Users\luu\AppData\Local\Microsoft\Windows\Temporary Internet Files\Content.IE5\RMHPM4SE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723528" cy="7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you notice if you look at the coastlines of these continents?</a:t>
            </a:r>
            <a:endParaRPr lang="en-GB" dirty="0"/>
          </a:p>
        </p:txBody>
      </p:sp>
      <p:pic>
        <p:nvPicPr>
          <p:cNvPr id="4098" name="Picture 2" descr="http://2.bp.blogspot.com/_69u2CK25Cas/SrjKlnL9sGI/AAAAAAAAPX4/uHt2S2GCdz4/World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1" y="1700808"/>
            <a:ext cx="8416381" cy="45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 smtClean="0"/>
              <a:t>Welcome to Pangaea</a:t>
            </a:r>
            <a:endParaRPr lang="en-GB" dirty="0"/>
          </a:p>
        </p:txBody>
      </p:sp>
      <p:pic>
        <p:nvPicPr>
          <p:cNvPr id="3074" name="Picture 2" descr="http://static.bbc.co.uk/earthscience/images/ic/640x360/earth_timeline/panga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7" y="1844824"/>
            <a:ext cx="81929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05273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Pangaea is the ancient landmass comprising all the continents combined </a:t>
            </a:r>
            <a:r>
              <a:rPr lang="en-GB" sz="2800" dirty="0" smtClean="0"/>
              <a:t>together.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787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ocksinmyheadtoo.com/Pang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06" y="188639"/>
            <a:ext cx="523875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78" y="1883965"/>
            <a:ext cx="3186186" cy="363326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Parts of the crust move around slowly and the continents shift with them. This is called </a:t>
            </a:r>
            <a:r>
              <a:rPr lang="en-GB" b="1" dirty="0" smtClean="0">
                <a:solidFill>
                  <a:srgbClr val="0070C0"/>
                </a:solidFill>
              </a:rPr>
              <a:t>continental drift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091877"/>
            <a:ext cx="3186186" cy="7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b="1" u="sng" dirty="0">
                <a:solidFill>
                  <a:srgbClr val="0070C0"/>
                </a:solidFill>
              </a:rPr>
              <a:t>C</a:t>
            </a:r>
            <a:r>
              <a:rPr lang="en-GB" b="1" u="sng" dirty="0" smtClean="0">
                <a:solidFill>
                  <a:srgbClr val="0070C0"/>
                </a:solidFill>
              </a:rPr>
              <a:t>ontinental Drift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8231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995</Words>
  <Application>Microsoft Office PowerPoint</Application>
  <PresentationFormat>On-screen Show (4:3)</PresentationFormat>
  <Paragraphs>139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What causes this?</vt:lpstr>
      <vt:lpstr>Structure of the Earth</vt:lpstr>
      <vt:lpstr>Is it possible to drill to the other side of the Earth?</vt:lpstr>
      <vt:lpstr>Key Terms</vt:lpstr>
      <vt:lpstr>Key Terms</vt:lpstr>
      <vt:lpstr>Check for Understanding</vt:lpstr>
      <vt:lpstr>What do you notice if you look at the coastlines of these continents?</vt:lpstr>
      <vt:lpstr>Welcome to Pangaea</vt:lpstr>
      <vt:lpstr>PowerPoint Presentation</vt:lpstr>
      <vt:lpstr>Theory of Plate Tectonics</vt:lpstr>
      <vt:lpstr>Modern Plates</vt:lpstr>
      <vt:lpstr>What causes the plates to move?</vt:lpstr>
      <vt:lpstr>Check for Understanding</vt:lpstr>
      <vt:lpstr>What happens when the plates meet?</vt:lpstr>
      <vt:lpstr>PowerPoint Presentation</vt:lpstr>
      <vt:lpstr>Plate Boundaries</vt:lpstr>
      <vt:lpstr>Divergent Plate Boundary</vt:lpstr>
      <vt:lpstr>Convergent Plate Boundary</vt:lpstr>
      <vt:lpstr>Convergent Plate Boundary - Subduction</vt:lpstr>
      <vt:lpstr>Transform Plate Boundary</vt:lpstr>
      <vt:lpstr>Check for Understanding</vt:lpstr>
      <vt:lpstr>PowerPoint Presentation</vt:lpstr>
      <vt:lpstr>Core Task (Part 2)</vt:lpstr>
    </vt:vector>
  </TitlesOfParts>
  <Company>JFS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JFS Teacher</dc:creator>
  <cp:lastModifiedBy>User1</cp:lastModifiedBy>
  <cp:revision>57</cp:revision>
  <dcterms:created xsi:type="dcterms:W3CDTF">2014-05-28T13:03:11Z</dcterms:created>
  <dcterms:modified xsi:type="dcterms:W3CDTF">2018-07-04T09:16:08Z</dcterms:modified>
</cp:coreProperties>
</file>