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6" autoAdjust="0"/>
    <p:restoredTop sz="94660"/>
  </p:normalViewPr>
  <p:slideViewPr>
    <p:cSldViewPr snapToGrid="0">
      <p:cViewPr>
        <p:scale>
          <a:sx n="50" d="100"/>
          <a:sy n="50" d="100"/>
        </p:scale>
        <p:origin x="-312" y="-14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1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1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8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4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0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8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5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2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5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2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2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F9BFD-B596-42F4-9DFB-9542B92F51E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A22CF-77A4-4BB9-AE11-970B87B10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4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 smtClean="0"/>
              <a:t>Recall examples of inherited and environmental variations.</a:t>
            </a:r>
          </a:p>
          <a:p>
            <a:pPr marL="514350" indent="-514350">
              <a:buAutoNum type="arabicPeriod"/>
            </a:pPr>
            <a:r>
              <a:rPr lang="en-US" dirty="0" smtClean="0"/>
              <a:t>Describe the difference between inherited and environmental variation.</a:t>
            </a:r>
          </a:p>
          <a:p>
            <a:pPr marL="514350" indent="-514350">
              <a:buAutoNum type="arabicPeriod"/>
            </a:pPr>
            <a:r>
              <a:rPr lang="en-US" dirty="0" smtClean="0"/>
              <a:t>Explain what causes variation.</a:t>
            </a:r>
          </a:p>
          <a:p>
            <a:pPr marL="514350" indent="-514350">
              <a:buAutoNum type="arabicPeriod"/>
            </a:pPr>
            <a:r>
              <a:rPr lang="en-US" dirty="0" smtClean="0"/>
              <a:t>Draw graphs of </a:t>
            </a:r>
            <a:r>
              <a:rPr lang="en-US" dirty="0" err="1" smtClean="0"/>
              <a:t>categoric</a:t>
            </a:r>
            <a:r>
              <a:rPr lang="en-US" dirty="0" smtClean="0"/>
              <a:t> variables and continuous variables.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0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90954" y="436438"/>
            <a:ext cx="5181600" cy="12341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 smtClean="0"/>
              <a:t>What graph would use for </a:t>
            </a:r>
            <a:r>
              <a:rPr lang="en-US" sz="3600" b="1" dirty="0" err="1" smtClean="0">
                <a:solidFill>
                  <a:srgbClr val="FF0000"/>
                </a:solidFill>
              </a:rPr>
              <a:t>categoric</a:t>
            </a:r>
            <a:r>
              <a:rPr lang="en-US" sz="3600" b="1" dirty="0" smtClean="0">
                <a:solidFill>
                  <a:srgbClr val="FF0000"/>
                </a:solidFill>
              </a:rPr>
              <a:t> variables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24954" y="436438"/>
            <a:ext cx="5181600" cy="10758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 smtClean="0"/>
              <a:t>What graph would you use for </a:t>
            </a:r>
            <a:r>
              <a:rPr lang="en-US" sz="3600" b="1" dirty="0" smtClean="0">
                <a:solidFill>
                  <a:srgbClr val="0070C0"/>
                </a:solidFill>
              </a:rPr>
              <a:t>continuous variables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pic>
        <p:nvPicPr>
          <p:cNvPr id="6146" name="Picture 2" descr="http://www.ducksters.com/kidsmath/chart_b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54" y="1600199"/>
            <a:ext cx="5181600" cy="495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exchangedownloads.smarttech.com/public/content/46/46c0ed6c-8e74-4020-8202-1234cc3c916d/previews/medium/00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954" y="1512277"/>
            <a:ext cx="5715000" cy="510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95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Categoric</a:t>
            </a:r>
            <a:r>
              <a:rPr lang="en-GB" dirty="0" smtClean="0"/>
              <a:t> or </a:t>
            </a:r>
            <a:r>
              <a:rPr lang="en-GB" dirty="0" smtClean="0"/>
              <a:t>Continuous?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Activity 1</a:t>
            </a:r>
          </a:p>
          <a:p>
            <a:r>
              <a:rPr lang="en-GB" sz="3200" dirty="0"/>
              <a:t>As a class, </a:t>
            </a:r>
            <a:r>
              <a:rPr lang="en-GB" sz="3200" dirty="0" smtClean="0"/>
              <a:t>we will record </a:t>
            </a:r>
            <a:r>
              <a:rPr lang="en-GB" sz="3200" dirty="0"/>
              <a:t>the numbers of students in the class that:</a:t>
            </a:r>
          </a:p>
          <a:p>
            <a:pPr lvl="1"/>
            <a:r>
              <a:rPr lang="en-GB" sz="2800" dirty="0"/>
              <a:t>Attached earlobes</a:t>
            </a:r>
          </a:p>
          <a:p>
            <a:pPr lvl="1"/>
            <a:r>
              <a:rPr lang="en-GB" sz="2800" dirty="0"/>
              <a:t>Detached earlobes</a:t>
            </a:r>
          </a:p>
          <a:p>
            <a:pPr lvl="1"/>
            <a:r>
              <a:rPr lang="en-GB" sz="2800" dirty="0"/>
              <a:t>Can roll their tongue</a:t>
            </a:r>
          </a:p>
          <a:p>
            <a:pPr lvl="1"/>
            <a:r>
              <a:rPr lang="en-GB" sz="2800" dirty="0"/>
              <a:t>Cannot roll their tongue</a:t>
            </a:r>
          </a:p>
          <a:p>
            <a:pPr lvl="1"/>
            <a:r>
              <a:rPr lang="en-GB" sz="2800" dirty="0"/>
              <a:t>Clasped hands right over left</a:t>
            </a:r>
          </a:p>
          <a:p>
            <a:pPr lvl="1"/>
            <a:r>
              <a:rPr lang="en-GB" sz="2800" dirty="0"/>
              <a:t>Clasped hands left over right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Draw a graph of the results.</a:t>
            </a:r>
          </a:p>
          <a:p>
            <a:r>
              <a:rPr lang="en-GB" dirty="0"/>
              <a:t>Are these variables </a:t>
            </a:r>
            <a:r>
              <a:rPr lang="en-GB" b="1" dirty="0" err="1">
                <a:solidFill>
                  <a:srgbClr val="FF0000"/>
                </a:solidFill>
              </a:rPr>
              <a:t>caregoric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or </a:t>
            </a:r>
            <a:r>
              <a:rPr lang="en-GB" b="1" dirty="0">
                <a:solidFill>
                  <a:srgbClr val="FF0000"/>
                </a:solidFill>
              </a:rPr>
              <a:t>continuous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148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365125"/>
            <a:ext cx="5905500" cy="1325563"/>
          </a:xfrm>
        </p:spPr>
        <p:txBody>
          <a:bodyPr/>
          <a:lstStyle/>
          <a:p>
            <a:r>
              <a:rPr lang="en-GB" dirty="0" err="1"/>
              <a:t>Categoric</a:t>
            </a:r>
            <a:r>
              <a:rPr lang="en-GB" dirty="0"/>
              <a:t> or </a:t>
            </a:r>
            <a:r>
              <a:rPr lang="en-GB" dirty="0" smtClean="0"/>
              <a:t>Continuous?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3426938"/>
              </p:ext>
            </p:extLst>
          </p:nvPr>
        </p:nvGraphicFramePr>
        <p:xfrm>
          <a:off x="6838950" y="187325"/>
          <a:ext cx="5181600" cy="6583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Height (cm)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Arm Span (cm)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 smtClean="0"/>
                    </a:p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Activity 2:</a:t>
            </a:r>
          </a:p>
          <a:p>
            <a:r>
              <a:rPr lang="en-GB" sz="3200" dirty="0" smtClean="0"/>
              <a:t>Measure your height and arm span and record the information on the board.</a:t>
            </a:r>
          </a:p>
          <a:p>
            <a:r>
              <a:rPr lang="en-GB" sz="3200" dirty="0" smtClean="0"/>
              <a:t>Draw a graph of the class data.</a:t>
            </a:r>
          </a:p>
          <a:p>
            <a:r>
              <a:rPr lang="en-GB" sz="3200" dirty="0" smtClean="0"/>
              <a:t>Are these variables </a:t>
            </a:r>
            <a:r>
              <a:rPr lang="en-GB" sz="3200" smtClean="0"/>
              <a:t>categoric</a:t>
            </a:r>
            <a:r>
              <a:rPr lang="en-GB" sz="3200" dirty="0" smtClean="0"/>
              <a:t> </a:t>
            </a:r>
            <a:r>
              <a:rPr lang="en-GB" sz="3200" dirty="0" smtClean="0"/>
              <a:t>or continuous?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76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variation?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35320" cy="435133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Variation</a:t>
            </a:r>
            <a:r>
              <a:rPr lang="en-US" sz="3200" dirty="0" smtClean="0"/>
              <a:t> = the differences between organisms</a:t>
            </a:r>
          </a:p>
          <a:p>
            <a:endParaRPr lang="en-US" sz="3200" dirty="0"/>
          </a:p>
          <a:p>
            <a:r>
              <a:rPr lang="en-US" sz="3200" dirty="0" smtClean="0"/>
              <a:t>These can be differences between organism of different species.</a:t>
            </a:r>
          </a:p>
          <a:p>
            <a:r>
              <a:rPr lang="en-US" sz="3200" dirty="0" smtClean="0"/>
              <a:t>Or differences between organisms of the same species.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www.clipartkid.com/images/275/clipart-animal-clipart-baby-animal-zoo-animals-animal-face-animal-zh974p-clipar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73"/>
          <a:stretch/>
        </p:blipFill>
        <p:spPr bwMode="auto">
          <a:xfrm>
            <a:off x="6573520" y="1345647"/>
            <a:ext cx="4812665" cy="458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96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variation come from?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two main types of variation: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/>
              <a:t>Inherited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/>
              <a:t>Environmental</a:t>
            </a:r>
          </a:p>
          <a:p>
            <a:endParaRPr lang="en-US" sz="3200" dirty="0"/>
          </a:p>
          <a:p>
            <a:r>
              <a:rPr lang="en-US" sz="3200" b="1" dirty="0" smtClean="0">
                <a:solidFill>
                  <a:srgbClr val="FF0000"/>
                </a:solidFill>
              </a:rPr>
              <a:t>Inherited variation </a:t>
            </a:r>
            <a:r>
              <a:rPr lang="en-US" sz="3200" dirty="0" smtClean="0"/>
              <a:t>= variation caused by the features you get from your parents through your genes (DNA)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Environmental variation </a:t>
            </a:r>
            <a:r>
              <a:rPr lang="en-US" sz="3200" dirty="0" smtClean="0"/>
              <a:t>= variation caused by things in your surroundings (environment)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99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933" y="365125"/>
            <a:ext cx="4682067" cy="1325563"/>
          </a:xfrm>
        </p:spPr>
        <p:txBody>
          <a:bodyPr/>
          <a:lstStyle/>
          <a:p>
            <a:pPr algn="ctr"/>
            <a:r>
              <a:rPr lang="en-US" dirty="0" smtClean="0"/>
              <a:t>Inherited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33" y="1926034"/>
            <a:ext cx="5342467" cy="4351338"/>
          </a:xfrm>
        </p:spPr>
        <p:txBody>
          <a:bodyPr>
            <a:noAutofit/>
          </a:bodyPr>
          <a:lstStyle/>
          <a:p>
            <a:r>
              <a:rPr lang="en-US" sz="4000" dirty="0" smtClean="0"/>
              <a:t>How can you tell that people in this family are related?</a:t>
            </a:r>
          </a:p>
          <a:p>
            <a:endParaRPr lang="en-US" sz="4000" dirty="0"/>
          </a:p>
          <a:p>
            <a:r>
              <a:rPr lang="en-US" sz="4000" dirty="0" smtClean="0"/>
              <a:t>Why do relatives share similar features?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867" y="198306"/>
            <a:ext cx="6321028" cy="632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5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067" y="651931"/>
            <a:ext cx="8068733" cy="6028267"/>
          </a:xfrm>
        </p:spPr>
        <p:txBody>
          <a:bodyPr>
            <a:noAutofit/>
          </a:bodyPr>
          <a:lstStyle/>
          <a:p>
            <a:r>
              <a:rPr lang="en-US" sz="3600" dirty="0" smtClean="0"/>
              <a:t>Children look like their parents because they get their </a:t>
            </a:r>
            <a:r>
              <a:rPr lang="en-US" sz="3600" b="1" dirty="0" smtClean="0">
                <a:solidFill>
                  <a:srgbClr val="FF0000"/>
                </a:solidFill>
              </a:rPr>
              <a:t>genes</a:t>
            </a:r>
            <a:r>
              <a:rPr lang="en-US" sz="3600" dirty="0" smtClean="0"/>
              <a:t> from their parents.</a:t>
            </a:r>
          </a:p>
          <a:p>
            <a:endParaRPr lang="en-US" sz="3600" dirty="0"/>
          </a:p>
          <a:p>
            <a:r>
              <a:rPr lang="en-US" sz="3600" b="1" dirty="0" smtClean="0">
                <a:solidFill>
                  <a:srgbClr val="FF0000"/>
                </a:solidFill>
              </a:rPr>
              <a:t>Gene</a:t>
            </a:r>
            <a:r>
              <a:rPr lang="en-US" sz="3600" dirty="0" smtClean="0"/>
              <a:t> = a section of DNA that controls one particular feature</a:t>
            </a:r>
          </a:p>
          <a:p>
            <a:endParaRPr lang="en-US" sz="3600" dirty="0"/>
          </a:p>
          <a:p>
            <a:r>
              <a:rPr lang="en-US" sz="3600" dirty="0" smtClean="0"/>
              <a:t>You get </a:t>
            </a:r>
            <a:r>
              <a:rPr lang="en-US" sz="3600" b="1" dirty="0" smtClean="0">
                <a:solidFill>
                  <a:srgbClr val="FF0000"/>
                </a:solidFill>
              </a:rPr>
              <a:t>half</a:t>
            </a:r>
            <a:r>
              <a:rPr lang="en-US" sz="3600" dirty="0" smtClean="0"/>
              <a:t> of your genes from your mom and half from your dad. </a:t>
            </a:r>
          </a:p>
          <a:p>
            <a:r>
              <a:rPr lang="en-US" sz="3600" dirty="0" smtClean="0"/>
              <a:t>That is why you look like a combination of both and not exactly like either one.</a:t>
            </a:r>
            <a:endParaRPr lang="en-US" sz="3600" dirty="0"/>
          </a:p>
        </p:txBody>
      </p:sp>
      <p:pic>
        <p:nvPicPr>
          <p:cNvPr id="2050" name="Picture 2" descr="http://flyingpigsworldwide.weebly.com/uploads/1/3/9/5/13959977/7956684.jpg?70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50" t="7833" r="15451" b="4020"/>
          <a:stretch/>
        </p:blipFill>
        <p:spPr bwMode="auto">
          <a:xfrm>
            <a:off x="9330265" y="152401"/>
            <a:ext cx="1828801" cy="665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42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378" y="517646"/>
            <a:ext cx="3839308" cy="1325563"/>
          </a:xfrm>
        </p:spPr>
        <p:txBody>
          <a:bodyPr/>
          <a:lstStyle/>
          <a:p>
            <a:pPr algn="ctr"/>
            <a:r>
              <a:rPr lang="en-US" dirty="0" smtClean="0"/>
              <a:t>Pedigree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0" y="1843209"/>
            <a:ext cx="5463604" cy="4351338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Genetic disease </a:t>
            </a:r>
            <a:r>
              <a:rPr lang="en-US" sz="4000" dirty="0" smtClean="0"/>
              <a:t>= some </a:t>
            </a:r>
            <a:r>
              <a:rPr lang="en-US" sz="4000" b="1" dirty="0" smtClean="0">
                <a:solidFill>
                  <a:srgbClr val="FF0000"/>
                </a:solidFill>
              </a:rPr>
              <a:t>diseases </a:t>
            </a:r>
            <a:r>
              <a:rPr lang="en-US" sz="4000" dirty="0" smtClean="0"/>
              <a:t>are </a:t>
            </a:r>
            <a:r>
              <a:rPr lang="en-US" sz="4000" b="1" dirty="0" smtClean="0">
                <a:solidFill>
                  <a:srgbClr val="FF0000"/>
                </a:solidFill>
              </a:rPr>
              <a:t>inherited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Doctors can look at </a:t>
            </a:r>
            <a:r>
              <a:rPr lang="en-US" sz="4000" b="1" dirty="0" smtClean="0">
                <a:solidFill>
                  <a:srgbClr val="FF0000"/>
                </a:solidFill>
              </a:rPr>
              <a:t>pedigree charts </a:t>
            </a:r>
            <a:r>
              <a:rPr lang="en-US" sz="4000" dirty="0" smtClean="0"/>
              <a:t>to see what the chances are of a child inheriting a genetic disease.</a:t>
            </a:r>
            <a:endParaRPr lang="en-US" sz="4000" dirty="0"/>
          </a:p>
        </p:txBody>
      </p:sp>
      <p:pic>
        <p:nvPicPr>
          <p:cNvPr id="3074" name="Picture 2" descr="https://migrc.org/Library/AutosomalRecessive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64"/>
          <a:stretch/>
        </p:blipFill>
        <p:spPr bwMode="auto">
          <a:xfrm>
            <a:off x="6183923" y="2159732"/>
            <a:ext cx="5381138" cy="298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79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54" y="365125"/>
            <a:ext cx="11242431" cy="1325563"/>
          </a:xfrm>
        </p:spPr>
        <p:txBody>
          <a:bodyPr/>
          <a:lstStyle/>
          <a:p>
            <a:pPr algn="ctr"/>
            <a:r>
              <a:rPr lang="en-US" dirty="0" smtClean="0"/>
              <a:t>How to read a pedigree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754" y="1951099"/>
            <a:ext cx="3593123" cy="43513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Key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Male – Normal</a:t>
            </a:r>
          </a:p>
          <a:p>
            <a:pPr marL="0" indent="0">
              <a:buNone/>
            </a:pPr>
            <a:r>
              <a:rPr lang="en-US" dirty="0" smtClean="0"/>
              <a:t>Male – Disease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Female – Normal</a:t>
            </a:r>
          </a:p>
          <a:p>
            <a:pPr marL="0" indent="0">
              <a:buNone/>
            </a:pPr>
            <a:r>
              <a:rPr lang="en-US" dirty="0" smtClean="0"/>
              <a:t>Female – Disease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https://migrc.org/Library/AutosomalRecessive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64"/>
          <a:stretch/>
        </p:blipFill>
        <p:spPr bwMode="auto">
          <a:xfrm>
            <a:off x="4495800" y="1951099"/>
            <a:ext cx="7389190" cy="410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58664" y="2954216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58664" y="3460811"/>
            <a:ext cx="457200" cy="457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8664" y="4413737"/>
            <a:ext cx="457200" cy="49237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58664" y="4976444"/>
            <a:ext cx="457200" cy="4923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1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22985" cy="1325563"/>
          </a:xfrm>
        </p:spPr>
        <p:txBody>
          <a:bodyPr/>
          <a:lstStyle/>
          <a:p>
            <a:pPr algn="ctr"/>
            <a:r>
              <a:rPr lang="en-US" dirty="0" smtClean="0"/>
              <a:t>Environmental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1471"/>
            <a:ext cx="4964723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Variation can also be caused by the </a:t>
            </a:r>
            <a:r>
              <a:rPr lang="en-US" sz="3600" b="1" dirty="0" smtClean="0">
                <a:solidFill>
                  <a:srgbClr val="FF0000"/>
                </a:solidFill>
              </a:rPr>
              <a:t>environment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Can you think of how the environment might causes variation?</a:t>
            </a:r>
            <a:endParaRPr lang="en-US" sz="3600" dirty="0"/>
          </a:p>
        </p:txBody>
      </p:sp>
      <p:pic>
        <p:nvPicPr>
          <p:cNvPr id="4098" name="Picture 2" descr="https://i.ytimg.com/vi/WS6lH-Z_8Lg/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976" y="534254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82290" y="4536927"/>
            <a:ext cx="4434009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This is why identical twins </a:t>
            </a:r>
            <a:r>
              <a:rPr lang="en-US" sz="2800" b="1" dirty="0" smtClean="0">
                <a:solidFill>
                  <a:srgbClr val="FF0000"/>
                </a:solidFill>
              </a:rPr>
              <a:t>don’t look EXACTLY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the same</a:t>
            </a:r>
            <a:r>
              <a:rPr lang="en-US" sz="2800" dirty="0" smtClean="0"/>
              <a:t> even though they have the same genes.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066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variable is variation?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two main types of variables used to decide what kind of graph to use: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err="1" smtClean="0"/>
              <a:t>Categoric</a:t>
            </a:r>
            <a:endParaRPr lang="en-US" sz="3200" dirty="0" smtClean="0"/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/>
              <a:t>Continuous</a:t>
            </a:r>
          </a:p>
          <a:p>
            <a:endParaRPr lang="en-US" sz="3200" dirty="0"/>
          </a:p>
          <a:p>
            <a:r>
              <a:rPr lang="en-US" sz="3200" b="1" dirty="0" err="1" smtClean="0">
                <a:solidFill>
                  <a:srgbClr val="FF0000"/>
                </a:solidFill>
              </a:rPr>
              <a:t>Categoric</a:t>
            </a:r>
            <a:r>
              <a:rPr lang="en-US" sz="3200" b="1" dirty="0" smtClean="0">
                <a:solidFill>
                  <a:srgbClr val="FF0000"/>
                </a:solidFill>
              </a:rPr>
              <a:t> variable </a:t>
            </a:r>
            <a:r>
              <a:rPr lang="en-US" sz="3200" dirty="0" smtClean="0"/>
              <a:t>= categories using words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Continuous variable </a:t>
            </a:r>
            <a:r>
              <a:rPr lang="en-US" sz="3200" dirty="0" smtClean="0"/>
              <a:t>= measurements using numbers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807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437</Words>
  <Application>Microsoft Office PowerPoint</Application>
  <PresentationFormat>Custom</PresentationFormat>
  <Paragraphs>86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Variation</vt:lpstr>
      <vt:lpstr>What is variation?</vt:lpstr>
      <vt:lpstr>Where does variation come from?</vt:lpstr>
      <vt:lpstr>Inherited Variation</vt:lpstr>
      <vt:lpstr>PowerPoint Presentation</vt:lpstr>
      <vt:lpstr>Pedigree Charts</vt:lpstr>
      <vt:lpstr>How to read a pedigree chart</vt:lpstr>
      <vt:lpstr>Environmental Variation</vt:lpstr>
      <vt:lpstr>What kind of variable is variation?</vt:lpstr>
      <vt:lpstr>PowerPoint Presentation</vt:lpstr>
      <vt:lpstr>Categoric or Continuous? </vt:lpstr>
      <vt:lpstr>Categoric or Continuous?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</dc:title>
  <dc:creator>Penguizaur</dc:creator>
  <cp:lastModifiedBy>User1</cp:lastModifiedBy>
  <cp:revision>29</cp:revision>
  <dcterms:created xsi:type="dcterms:W3CDTF">2016-06-19T17:55:17Z</dcterms:created>
  <dcterms:modified xsi:type="dcterms:W3CDTF">2018-04-19T08:54:35Z</dcterms:modified>
</cp:coreProperties>
</file>