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5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9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1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2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2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4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2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37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2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41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7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9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9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9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35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8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7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4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D1D8-7AFF-4185-9CFA-ECE3C52F2831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C7D6-276D-4D6F-AC9B-7C6B7AC2A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9BFD-B596-42F4-9DFB-9542B92F51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22CF-77A4-4BB9-AE11-970B87B10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Objectives</a:t>
            </a:r>
          </a:p>
          <a:p>
            <a:r>
              <a:rPr lang="en-US" dirty="0" smtClean="0"/>
              <a:t>Recall that organisms are sorted into different groups.</a:t>
            </a:r>
          </a:p>
          <a:p>
            <a:r>
              <a:rPr lang="en-US" dirty="0" smtClean="0"/>
              <a:t>Classify animals into vertebrates and invertebrates.</a:t>
            </a:r>
          </a:p>
          <a:p>
            <a:r>
              <a:rPr lang="en-US" dirty="0" smtClean="0"/>
              <a:t>Describe the features of the different vertebrate groups.</a:t>
            </a:r>
          </a:p>
          <a:p>
            <a:r>
              <a:rPr lang="en-US" dirty="0" smtClean="0"/>
              <a:t>Use classification keys to classify organisms.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77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825625"/>
            <a:ext cx="397412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There are five main vertebrate groups:</a:t>
            </a:r>
          </a:p>
          <a:p>
            <a:endParaRPr lang="en-US" sz="4000" dirty="0" smtClean="0"/>
          </a:p>
          <a:p>
            <a:pPr lvl="1"/>
            <a:r>
              <a:rPr lang="en-US" sz="4000" dirty="0" smtClean="0"/>
              <a:t>Mammals</a:t>
            </a:r>
          </a:p>
          <a:p>
            <a:pPr lvl="1"/>
            <a:r>
              <a:rPr lang="en-US" sz="4000" dirty="0" smtClean="0"/>
              <a:t>Birds</a:t>
            </a:r>
          </a:p>
          <a:p>
            <a:pPr lvl="1"/>
            <a:r>
              <a:rPr lang="en-US" sz="4000" dirty="0" smtClean="0"/>
              <a:t>Fish</a:t>
            </a:r>
          </a:p>
          <a:p>
            <a:pPr lvl="1"/>
            <a:r>
              <a:rPr lang="en-US" sz="4000" dirty="0" smtClean="0"/>
              <a:t>Reptiles</a:t>
            </a:r>
          </a:p>
          <a:p>
            <a:pPr lvl="1"/>
            <a:r>
              <a:rPr lang="en-US" sz="4000" dirty="0" smtClean="0"/>
              <a:t>Amphibians</a:t>
            </a:r>
            <a:endParaRPr lang="en-US" sz="4000" dirty="0"/>
          </a:p>
        </p:txBody>
      </p:sp>
      <p:pic>
        <p:nvPicPr>
          <p:cNvPr id="10242" name="Picture 2" descr="https://mrsmoyerfog4.wikispaces.com/file/view/vertebrates_poster.jpg/59276656/vertebrates_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3" b="3306"/>
          <a:stretch/>
        </p:blipFill>
        <p:spPr bwMode="auto">
          <a:xfrm>
            <a:off x="4448543" y="545123"/>
            <a:ext cx="4066809" cy="59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heppardsoftware.com/content/animals/kidscorner/images/classification/mamma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3" y="356698"/>
            <a:ext cx="7611758" cy="62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heppardsoftware.com/content/animals/kidscorner/images/classification/bir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2" y="830634"/>
            <a:ext cx="8414463" cy="51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heppardsoftware.com/content/animals/kidscorner/images/classification/fis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3" y="533400"/>
            <a:ext cx="7783208" cy="58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heppardsoftware.com/content/animals/kidscorner/images/classification/repti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7" y="490293"/>
            <a:ext cx="6767696" cy="60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heppardsoftware.com/content/animals/kidscorner/images/classification/amphibia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6" y="471855"/>
            <a:ext cx="7295234" cy="60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46520"/>
            <a:ext cx="3196004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Classification keys </a:t>
            </a:r>
            <a:r>
              <a:rPr lang="en-US" sz="4000" dirty="0" smtClean="0"/>
              <a:t>can be used to help scientists to identify species, especially ones that are very similar.</a:t>
            </a:r>
            <a:endParaRPr lang="en-US" sz="4000" dirty="0"/>
          </a:p>
        </p:txBody>
      </p:sp>
      <p:pic>
        <p:nvPicPr>
          <p:cNvPr id="16386" name="Picture 2" descr="http://a.files.bbci.co.uk/bam/live/content/zyp4q6f/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8"/>
          <a:stretch/>
        </p:blipFill>
        <p:spPr bwMode="auto">
          <a:xfrm>
            <a:off x="4308231" y="588291"/>
            <a:ext cx="4550026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21" y="1905001"/>
            <a:ext cx="2932883" cy="23764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use a classification key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77" t="19372" r="59819" b="9517"/>
          <a:stretch/>
        </p:blipFill>
        <p:spPr>
          <a:xfrm>
            <a:off x="4071611" y="269880"/>
            <a:ext cx="4486602" cy="63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48" y="1614363"/>
            <a:ext cx="3814763" cy="62071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Peacock Flounder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Spotted goat fish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Glassy sweeper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Squirrel fish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</a:t>
            </a:r>
            <a:r>
              <a:rPr lang="en-US" sz="3200" dirty="0" smtClean="0"/>
              <a:t>potted eagle ray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Band tail puffer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Spotted moray eel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Glass eye snapper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Trumpet fish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77" t="19372" r="59819" b="9517"/>
          <a:stretch/>
        </p:blipFill>
        <p:spPr>
          <a:xfrm>
            <a:off x="4071611" y="269880"/>
            <a:ext cx="4486602" cy="63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109" y="365129"/>
            <a:ext cx="4150446" cy="1325563"/>
          </a:xfrm>
        </p:spPr>
        <p:txBody>
          <a:bodyPr/>
          <a:lstStyle/>
          <a:p>
            <a:pPr algn="ctr"/>
            <a:r>
              <a:rPr lang="en-US" dirty="0" smtClean="0"/>
              <a:t>What is classification?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108" y="1690688"/>
            <a:ext cx="4150446" cy="486837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r>
              <a:rPr lang="en-US" sz="3600" dirty="0" smtClean="0"/>
              <a:t> = sorting into groups</a:t>
            </a:r>
          </a:p>
          <a:p>
            <a:endParaRPr lang="en-US" sz="1100" dirty="0"/>
          </a:p>
          <a:p>
            <a:r>
              <a:rPr lang="en-US" sz="3200" dirty="0" smtClean="0"/>
              <a:t>Scientists can use variation to sort organisms into different groups.</a:t>
            </a:r>
          </a:p>
          <a:p>
            <a:r>
              <a:rPr lang="en-US" sz="3200" dirty="0" smtClean="0"/>
              <a:t>WHY?</a:t>
            </a:r>
          </a:p>
          <a:p>
            <a:r>
              <a:rPr lang="en-US" sz="3200" dirty="0" smtClean="0"/>
              <a:t>This makes them easier to study.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68817" y="5013176"/>
            <a:ext cx="304653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How would you sort these animals?</a:t>
            </a:r>
          </a:p>
        </p:txBody>
      </p:sp>
      <p:pic>
        <p:nvPicPr>
          <p:cNvPr id="7170" name="Picture 2" descr="http://ep.yimg.com/ay/yhst-134059276344646/childcraft-zoo-animal-set-assorted-colors-set-of-21-204924-toys-animals-manipulatives-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85" y="548680"/>
            <a:ext cx="4030796" cy="41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are the main animal classifications?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980728"/>
            <a:ext cx="3886200" cy="1058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Vertebrates</a:t>
            </a:r>
            <a:r>
              <a:rPr lang="en-US" sz="3600" dirty="0" smtClean="0"/>
              <a:t> = have a backbone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6300" y="980728"/>
            <a:ext cx="4278188" cy="1058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Invertebrates</a:t>
            </a:r>
            <a:r>
              <a:rPr lang="en-US" sz="3600" dirty="0" smtClean="0"/>
              <a:t> = do </a:t>
            </a:r>
            <a:r>
              <a:rPr lang="en-US" sz="3600" b="1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have a backbone</a:t>
            </a:r>
            <a:endParaRPr lang="en-US" sz="3600" dirty="0"/>
          </a:p>
        </p:txBody>
      </p:sp>
      <p:pic>
        <p:nvPicPr>
          <p:cNvPr id="8196" name="Picture 4" descr="https://blogbilinguesanfelix.files.wordpress.com/2015/04/vertebrates-and-inverteb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r="54185"/>
          <a:stretch/>
        </p:blipFill>
        <p:spPr bwMode="auto">
          <a:xfrm>
            <a:off x="628651" y="2303589"/>
            <a:ext cx="2839916" cy="43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blogbilinguesanfelix.files.wordpress.com/2015/04/vertebrates-and-inverteb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5" t="28084" r="-354" b="-1177"/>
          <a:stretch/>
        </p:blipFill>
        <p:spPr bwMode="auto">
          <a:xfrm>
            <a:off x="4866542" y="2172193"/>
            <a:ext cx="3336681" cy="43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6" y="365124"/>
            <a:ext cx="3233118" cy="1325563"/>
          </a:xfrm>
        </p:spPr>
        <p:txBody>
          <a:bodyPr/>
          <a:lstStyle/>
          <a:p>
            <a:pPr algn="ctr"/>
            <a:r>
              <a:rPr lang="en-US" sz="4000" dirty="0" smtClean="0"/>
              <a:t>Invertebrates</a:t>
            </a:r>
            <a:endParaRPr lang="en-US" dirty="0"/>
          </a:p>
        </p:txBody>
      </p:sp>
      <p:pic>
        <p:nvPicPr>
          <p:cNvPr id="9218" name="Picture 2" descr="http://www.isfoundation.com/sites/default/files/images/it0200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89" y="1027906"/>
            <a:ext cx="5045363" cy="51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787" y="1690692"/>
            <a:ext cx="27168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Insects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Spiders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Crustaceans (such as crabs)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Mollusks (such as the octopus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Worms</a:t>
            </a:r>
            <a:endParaRPr lang="en-US" sz="3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3295278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Have an </a:t>
            </a:r>
            <a:r>
              <a:rPr lang="en-GB" sz="3200" b="1" dirty="0" smtClean="0">
                <a:solidFill>
                  <a:srgbClr val="FF0000"/>
                </a:solidFill>
              </a:rPr>
              <a:t>exoskeleton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(outer skeleton)</a:t>
            </a:r>
          </a:p>
          <a:p>
            <a:r>
              <a:rPr lang="en-GB" sz="3200" dirty="0" smtClean="0"/>
              <a:t>Have six legs</a:t>
            </a:r>
            <a:endParaRPr lang="en-GB" sz="3200" dirty="0"/>
          </a:p>
        </p:txBody>
      </p:sp>
      <p:pic>
        <p:nvPicPr>
          <p:cNvPr id="1026" name="Picture 2" descr="Image result for ins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96683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Spiders (Arachnids)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367286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Have an exoskeleton.</a:t>
            </a:r>
          </a:p>
          <a:p>
            <a:r>
              <a:rPr lang="en-GB" sz="3600" dirty="0" smtClean="0"/>
              <a:t>Have eight legs.</a:t>
            </a:r>
            <a:endParaRPr lang="en-GB" sz="3600" dirty="0"/>
          </a:p>
        </p:txBody>
      </p:sp>
      <p:pic>
        <p:nvPicPr>
          <p:cNvPr id="2050" name="Picture 2" descr="Image result for different arachn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39128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Crustaceans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431182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Have a hard exoskeleton shell.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Gills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to breath underwater.</a:t>
            </a:r>
            <a:endParaRPr lang="en-GB" sz="3200" dirty="0"/>
          </a:p>
        </p:txBody>
      </p:sp>
      <p:pic>
        <p:nvPicPr>
          <p:cNvPr id="3074" name="Picture 2" descr="Image result for crustac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Molluscs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647206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Have a soft body.</a:t>
            </a:r>
            <a:endParaRPr lang="en-GB" sz="3200" dirty="0"/>
          </a:p>
        </p:txBody>
      </p:sp>
      <p:pic>
        <p:nvPicPr>
          <p:cNvPr id="4098" name="Picture 2" descr="Image result for mollus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1413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007246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Long </a:t>
            </a:r>
            <a:r>
              <a:rPr lang="en-GB" sz="4000" b="1" dirty="0" smtClean="0">
                <a:solidFill>
                  <a:srgbClr val="FF0000"/>
                </a:solidFill>
              </a:rPr>
              <a:t>segmented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smtClean="0"/>
              <a:t>body.</a:t>
            </a:r>
            <a:endParaRPr lang="en-GB" sz="4000" dirty="0"/>
          </a:p>
        </p:txBody>
      </p:sp>
      <p:pic>
        <p:nvPicPr>
          <p:cNvPr id="5122" name="Picture 2" descr="Image result for worm 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73" y="1412776"/>
            <a:ext cx="42481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216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Classification</vt:lpstr>
      <vt:lpstr>What is classification?</vt:lpstr>
      <vt:lpstr>What are the main animal classifications?</vt:lpstr>
      <vt:lpstr>Invertebrates</vt:lpstr>
      <vt:lpstr>Insects</vt:lpstr>
      <vt:lpstr>Spiders (Arachnids)</vt:lpstr>
      <vt:lpstr>Crustaceans</vt:lpstr>
      <vt:lpstr>Molluscs</vt:lpstr>
      <vt:lpstr>Worms</vt:lpstr>
      <vt:lpstr>Vertebrates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Keys</vt:lpstr>
      <vt:lpstr>How to use a classification key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User1</dc:creator>
  <cp:lastModifiedBy>User1</cp:lastModifiedBy>
  <cp:revision>13</cp:revision>
  <dcterms:created xsi:type="dcterms:W3CDTF">2017-06-06T10:38:42Z</dcterms:created>
  <dcterms:modified xsi:type="dcterms:W3CDTF">2017-06-21T08:44:20Z</dcterms:modified>
</cp:coreProperties>
</file>