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3"/>
  </p:notesMasterIdLst>
  <p:sldIdLst>
    <p:sldId id="276" r:id="rId3"/>
    <p:sldId id="272" r:id="rId4"/>
    <p:sldId id="273" r:id="rId5"/>
    <p:sldId id="256" r:id="rId6"/>
    <p:sldId id="277" r:id="rId7"/>
    <p:sldId id="258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307" r:id="rId16"/>
    <p:sldId id="286" r:id="rId17"/>
    <p:sldId id="287" r:id="rId18"/>
    <p:sldId id="288" r:id="rId19"/>
    <p:sldId id="290" r:id="rId20"/>
    <p:sldId id="291" r:id="rId21"/>
    <p:sldId id="293" r:id="rId22"/>
    <p:sldId id="294" r:id="rId23"/>
    <p:sldId id="305" r:id="rId24"/>
    <p:sldId id="306" r:id="rId25"/>
    <p:sldId id="292" r:id="rId26"/>
    <p:sldId id="296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317" r:id="rId36"/>
    <p:sldId id="316" r:id="rId37"/>
    <p:sldId id="300" r:id="rId38"/>
    <p:sldId id="301" r:id="rId39"/>
    <p:sldId id="302" r:id="rId40"/>
    <p:sldId id="303" r:id="rId41"/>
    <p:sldId id="30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0" autoAdjust="0"/>
    <p:restoredTop sz="94660"/>
  </p:normalViewPr>
  <p:slideViewPr>
    <p:cSldViewPr snapToGrid="0">
      <p:cViewPr>
        <p:scale>
          <a:sx n="60" d="100"/>
          <a:sy n="60" d="100"/>
        </p:scale>
        <p:origin x="126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0F5EBE-59C3-4F8C-A100-8FF393BD6E03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A8132-C905-4D6C-A4EB-22DB2C289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41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E6178-2E21-4E17-A062-2E613BF2E601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8929-C1E0-46E0-B7AC-4A654DCBA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7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E6178-2E21-4E17-A062-2E613BF2E601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8929-C1E0-46E0-B7AC-4A654DCBA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320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E6178-2E21-4E17-A062-2E613BF2E601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8929-C1E0-46E0-B7AC-4A654DCBA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42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0B76A-7680-4852-A0FB-587616FAB6E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0A8A3-8A23-43B8-9C8A-A5ED27BF2A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517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0B76A-7680-4852-A0FB-587616FAB6E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0A8A3-8A23-43B8-9C8A-A5ED27BF2A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050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0B76A-7680-4852-A0FB-587616FAB6E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0A8A3-8A23-43B8-9C8A-A5ED27BF2A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865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0B76A-7680-4852-A0FB-587616FAB6E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0A8A3-8A23-43B8-9C8A-A5ED27BF2A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612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0B76A-7680-4852-A0FB-587616FAB6E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0A8A3-8A23-43B8-9C8A-A5ED27BF2A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85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0B76A-7680-4852-A0FB-587616FAB6E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0A8A3-8A23-43B8-9C8A-A5ED27BF2A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03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0B76A-7680-4852-A0FB-587616FAB6E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0A8A3-8A23-43B8-9C8A-A5ED27BF2A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118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0B76A-7680-4852-A0FB-587616FAB6E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0A8A3-8A23-43B8-9C8A-A5ED27BF2A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878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E6178-2E21-4E17-A062-2E613BF2E601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8929-C1E0-46E0-B7AC-4A654DCBA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160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0B76A-7680-4852-A0FB-587616FAB6E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0A8A3-8A23-43B8-9C8A-A5ED27BF2A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454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0B76A-7680-4852-A0FB-587616FAB6E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0A8A3-8A23-43B8-9C8A-A5ED27BF2A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375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0B76A-7680-4852-A0FB-587616FAB6E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0A8A3-8A23-43B8-9C8A-A5ED27BF2A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752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E6178-2E21-4E17-A062-2E613BF2E601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8929-C1E0-46E0-B7AC-4A654DCBA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19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E6178-2E21-4E17-A062-2E613BF2E601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8929-C1E0-46E0-B7AC-4A654DCBA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72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E6178-2E21-4E17-A062-2E613BF2E601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8929-C1E0-46E0-B7AC-4A654DCBA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249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E6178-2E21-4E17-A062-2E613BF2E601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8929-C1E0-46E0-B7AC-4A654DCBA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13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E6178-2E21-4E17-A062-2E613BF2E601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8929-C1E0-46E0-B7AC-4A654DCBA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E6178-2E21-4E17-A062-2E613BF2E601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8929-C1E0-46E0-B7AC-4A654DCBA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57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E6178-2E21-4E17-A062-2E613BF2E601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8929-C1E0-46E0-B7AC-4A654DCBA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07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E6178-2E21-4E17-A062-2E613BF2E601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68929-C1E0-46E0-B7AC-4A654DCBA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64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0B76A-7680-4852-A0FB-587616FAB6E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08/01/2019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0A8A3-8A23-43B8-9C8A-A5ED27BF2A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08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Starter: Review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781503"/>
            <a:ext cx="10515600" cy="407647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What is the scientific name for burning</a:t>
            </a:r>
            <a:r>
              <a:rPr lang="en-GB" dirty="0" smtClean="0"/>
              <a:t>?</a:t>
            </a:r>
            <a:endParaRPr lang="en-GB" b="1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What three things do fires need for this chemical </a:t>
            </a:r>
            <a:r>
              <a:rPr lang="en-GB" dirty="0" smtClean="0"/>
              <a:t>reaction?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What </a:t>
            </a:r>
            <a:r>
              <a:rPr lang="en-GB" dirty="0"/>
              <a:t>is a </a:t>
            </a:r>
            <a:r>
              <a:rPr lang="en-GB" dirty="0" smtClean="0"/>
              <a:t>fuel?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What types of energy are released when something burns?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What </a:t>
            </a:r>
            <a:r>
              <a:rPr lang="en-GB" dirty="0"/>
              <a:t>gases are produced when something burns</a:t>
            </a:r>
            <a:r>
              <a:rPr lang="en-GB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Name three ways to put out a fire and explain why it works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457200" lvl="1" indent="0">
              <a:buNone/>
            </a:pPr>
            <a:r>
              <a:rPr lang="en-GB" dirty="0"/>
              <a:t>	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13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Gravitational Energy Store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8276" y="1581677"/>
            <a:ext cx="5443739" cy="2830304"/>
          </a:xfrm>
        </p:spPr>
        <p:txBody>
          <a:bodyPr>
            <a:normAutofit/>
          </a:bodyPr>
          <a:lstStyle/>
          <a:p>
            <a:r>
              <a:rPr lang="en-GB" dirty="0" smtClean="0"/>
              <a:t>Objects that are high up, such as an aeroplane will have </a:t>
            </a:r>
            <a:r>
              <a:rPr lang="en-GB" b="1" dirty="0" smtClean="0">
                <a:solidFill>
                  <a:srgbClr val="FF0000"/>
                </a:solidFill>
              </a:rPr>
              <a:t>gravitational energy </a:t>
            </a:r>
            <a:r>
              <a:rPr lang="en-GB" dirty="0" smtClean="0"/>
              <a:t>in its store.  The higher the plane goes………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7164167" y="1909852"/>
            <a:ext cx="2836938" cy="1953240"/>
            <a:chOff x="1220154" y="3313427"/>
            <a:chExt cx="2836938" cy="1953240"/>
          </a:xfrm>
        </p:grpSpPr>
        <p:grpSp>
          <p:nvGrpSpPr>
            <p:cNvPr id="5" name="Group 4"/>
            <p:cNvGrpSpPr/>
            <p:nvPr/>
          </p:nvGrpSpPr>
          <p:grpSpPr>
            <a:xfrm>
              <a:off x="1220154" y="3313427"/>
              <a:ext cx="2836938" cy="1953240"/>
              <a:chOff x="1259632" y="3275960"/>
              <a:chExt cx="2836938" cy="195324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1259632" y="3275960"/>
                <a:ext cx="2836938" cy="1953240"/>
                <a:chOff x="1259632" y="3275960"/>
                <a:chExt cx="2836938" cy="1953240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1259632" y="3501008"/>
                  <a:ext cx="216024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 flipV="1">
                  <a:off x="1259632" y="3501008"/>
                  <a:ext cx="0" cy="172819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1259632" y="5211153"/>
                  <a:ext cx="216024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 flipV="1">
                  <a:off x="3418740" y="3482961"/>
                  <a:ext cx="0" cy="172819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 flipV="1">
                  <a:off x="1259632" y="3275960"/>
                  <a:ext cx="676698" cy="20700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flipV="1">
                  <a:off x="3418740" y="3294006"/>
                  <a:ext cx="648072" cy="20700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 flipV="1">
                  <a:off x="3448498" y="5004151"/>
                  <a:ext cx="648072" cy="20700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 flipV="1">
                  <a:off x="4066812" y="3275960"/>
                  <a:ext cx="0" cy="172819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1936330" y="3275960"/>
                  <a:ext cx="216024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TextBox 8"/>
              <p:cNvSpPr txBox="1"/>
              <p:nvPr/>
            </p:nvSpPr>
            <p:spPr>
              <a:xfrm>
                <a:off x="1270280" y="4786710"/>
                <a:ext cx="2149592" cy="40011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prstClr val="black"/>
                    </a:solidFill>
                  </a:rPr>
                  <a:t>Gravitational</a:t>
                </a:r>
              </a:p>
            </p:txBody>
          </p:sp>
        </p:grpSp>
        <p:sp>
          <p:nvSpPr>
            <p:cNvPr id="6" name="Freeform 5"/>
            <p:cNvSpPr/>
            <p:nvPr/>
          </p:nvSpPr>
          <p:spPr>
            <a:xfrm>
              <a:off x="1260764" y="4364165"/>
              <a:ext cx="2119745" cy="471071"/>
            </a:xfrm>
            <a:custGeom>
              <a:avLst/>
              <a:gdLst>
                <a:gd name="connsiteX0" fmla="*/ 0 w 2119745"/>
                <a:gd name="connsiteY0" fmla="*/ 471071 h 471071"/>
                <a:gd name="connsiteX1" fmla="*/ 983672 w 2119745"/>
                <a:gd name="connsiteY1" fmla="*/ 17 h 471071"/>
                <a:gd name="connsiteX2" fmla="*/ 2119745 w 2119745"/>
                <a:gd name="connsiteY2" fmla="*/ 457217 h 47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9745" h="471071">
                  <a:moveTo>
                    <a:pt x="0" y="471071"/>
                  </a:moveTo>
                  <a:cubicBezTo>
                    <a:pt x="315190" y="236698"/>
                    <a:pt x="630381" y="2326"/>
                    <a:pt x="983672" y="17"/>
                  </a:cubicBezTo>
                  <a:cubicBezTo>
                    <a:pt x="1336963" y="-2292"/>
                    <a:pt x="1728354" y="227462"/>
                    <a:pt x="2119745" y="457217"/>
                  </a:cubicBezTo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140616" y="3731253"/>
              <a:ext cx="360040" cy="3675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404" y="4630081"/>
            <a:ext cx="37052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39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1.48148E-6 C 0.0066 -0.00347 0.01268 -0.00787 0.01928 -0.01065 C 0.02275 -0.01389 0.02553 -0.01852 0.029 -0.02153 C 0.03039 -0.02268 0.0323 -0.02268 0.03386 -0.02361 C 0.0441 -0.03009 0.05487 -0.03796 0.06615 -0.04074 C 0.07084 -0.04328 0.07587 -0.04444 0.08056 -0.04722 C 0.0823 -0.04815 0.08369 -0.05046 0.08542 -0.05162 C 0.09792 -0.05903 0.11424 -0.06597 0.12744 -0.06875 C 0.13438 -0.07361 0.14098 -0.07453 0.14844 -0.07731 C 0.15539 -0.07986 0.1606 -0.08403 0.16771 -0.08588 C 0.18021 -0.09282 0.19306 -0.09838 0.20643 -0.10092 C 0.22206 -0.1081 0.23664 -0.1169 0.25313 -0.12037 C 0.26094 -0.1243 0.26598 -0.12893 0.27414 -0.13102 C 0.28369 -0.1375 0.29324 -0.13912 0.30313 -0.14398 C 0.31528 -0.15023 0.32587 -0.15787 0.33872 -0.16111 C 0.34758 -0.16921 0.35886 -0.17268 0.36928 -0.17615 C 0.37744 -0.18356 0.37067 -0.1787 0.3823 -0.18264 C 0.39341 -0.18634 0.38091 -0.1831 0.39185 -0.18912 C 0.39931 -0.19328 0.40834 -0.19421 0.41615 -0.19768 C 0.43733 -0.20717 0.45903 -0.21365 0.48056 -0.22153 C 0.49341 -0.22615 0.50678 -0.23078 0.51928 -0.23657 C 0.52587 -0.23958 0.53334 -0.23796 0.54028 -0.23865 C 0.57136 -0.24537 0.60122 -0.25856 0.6323 -0.26435 C 0.64306 -0.27176 0.65591 -0.27338 0.66771 -0.27523 C 0.68386 -0.28217 0.70383 -0.28541 0.72101 -0.28819 C 0.72952 -0.29097 0.73612 -0.29305 0.74515 -0.29444 C 0.75313 -0.29722 0.75938 -0.2993 0.76771 -0.30092 C 0.77831 -0.30509 0.79046 -0.30949 0.80157 -0.30949 " pathEditMode="relative" ptsTypes="fffffffffffffffffffffffffffA">
                                      <p:cBhvr>
                                        <p:cTn id="1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Elastic Energy Store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6551" y="1772817"/>
            <a:ext cx="4887310" cy="1972815"/>
          </a:xfrm>
        </p:spPr>
        <p:txBody>
          <a:bodyPr>
            <a:normAutofit/>
          </a:bodyPr>
          <a:lstStyle/>
          <a:p>
            <a:r>
              <a:rPr lang="en-GB" dirty="0" smtClean="0"/>
              <a:t>Objects that are stretched or squeezed have </a:t>
            </a:r>
            <a:r>
              <a:rPr lang="en-GB" b="1" dirty="0" smtClean="0">
                <a:solidFill>
                  <a:srgbClr val="FF0000"/>
                </a:solidFill>
              </a:rPr>
              <a:t>elastic energy </a:t>
            </a:r>
            <a:r>
              <a:rPr lang="en-GB" dirty="0" smtClean="0"/>
              <a:t>in their store</a:t>
            </a:r>
            <a:endParaRPr lang="en-GB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3" y="1772817"/>
            <a:ext cx="2865437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3645024"/>
            <a:ext cx="15811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1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Thermal Energy Store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807" y="1600202"/>
            <a:ext cx="5580993" cy="1980001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Objects that are warm or hot have </a:t>
            </a:r>
            <a:r>
              <a:rPr lang="en-GB" b="1" dirty="0" smtClean="0">
                <a:solidFill>
                  <a:srgbClr val="FF0000"/>
                </a:solidFill>
              </a:rPr>
              <a:t>thermal energy </a:t>
            </a:r>
            <a:r>
              <a:rPr lang="en-GB" dirty="0" smtClean="0"/>
              <a:t>in their store. The hotter the object……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7464152" y="2251168"/>
            <a:ext cx="2836938" cy="1953240"/>
            <a:chOff x="1259632" y="3275960"/>
            <a:chExt cx="2836938" cy="1953240"/>
          </a:xfrm>
        </p:grpSpPr>
        <p:grpSp>
          <p:nvGrpSpPr>
            <p:cNvPr id="5" name="Group 4"/>
            <p:cNvGrpSpPr/>
            <p:nvPr/>
          </p:nvGrpSpPr>
          <p:grpSpPr>
            <a:xfrm>
              <a:off x="1259632" y="3275960"/>
              <a:ext cx="2836938" cy="1953240"/>
              <a:chOff x="1259632" y="3275960"/>
              <a:chExt cx="2836938" cy="1953240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1259632" y="3275960"/>
                <a:ext cx="2836938" cy="1953240"/>
                <a:chOff x="1259632" y="3275960"/>
                <a:chExt cx="2836938" cy="1953240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259632" y="3501008"/>
                  <a:ext cx="216024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flipV="1">
                  <a:off x="1259632" y="3501008"/>
                  <a:ext cx="0" cy="172819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259632" y="5211153"/>
                  <a:ext cx="216024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flipV="1">
                  <a:off x="3418740" y="3482961"/>
                  <a:ext cx="0" cy="172819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flipV="1">
                  <a:off x="1259632" y="3275960"/>
                  <a:ext cx="676698" cy="20700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V="1">
                  <a:off x="3418740" y="3294006"/>
                  <a:ext cx="648072" cy="20700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V="1">
                  <a:off x="3448498" y="5004151"/>
                  <a:ext cx="648072" cy="20700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V="1">
                  <a:off x="4066812" y="3275960"/>
                  <a:ext cx="0" cy="172819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1936330" y="3275960"/>
                  <a:ext cx="216024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TextBox 22"/>
              <p:cNvSpPr txBox="1"/>
              <p:nvPr/>
            </p:nvSpPr>
            <p:spPr>
              <a:xfrm>
                <a:off x="1270280" y="4786710"/>
                <a:ext cx="2149592" cy="40011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prstClr val="black"/>
                    </a:solidFill>
                  </a:rPr>
                  <a:t>Thermal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584686" y="4164035"/>
              <a:ext cx="587975" cy="381178"/>
              <a:chOff x="5881286" y="3553513"/>
              <a:chExt cx="587975" cy="381178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5881286" y="3645024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6123709" y="3574473"/>
                <a:ext cx="199181" cy="360218"/>
              </a:xfrm>
              <a:custGeom>
                <a:avLst/>
                <a:gdLst>
                  <a:gd name="connsiteX0" fmla="*/ 0 w 199181"/>
                  <a:gd name="connsiteY0" fmla="*/ 0 h 360218"/>
                  <a:gd name="connsiteX1" fmla="*/ 193964 w 199181"/>
                  <a:gd name="connsiteY1" fmla="*/ 138545 h 360218"/>
                  <a:gd name="connsiteX2" fmla="*/ 124691 w 199181"/>
                  <a:gd name="connsiteY2" fmla="*/ 360218 h 360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9181" h="360218">
                    <a:moveTo>
                      <a:pt x="0" y="0"/>
                    </a:moveTo>
                    <a:cubicBezTo>
                      <a:pt x="86591" y="39254"/>
                      <a:pt x="173182" y="78509"/>
                      <a:pt x="193964" y="138545"/>
                    </a:cubicBezTo>
                    <a:cubicBezTo>
                      <a:pt x="214746" y="198581"/>
                      <a:pt x="169718" y="279399"/>
                      <a:pt x="124691" y="36021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6270080" y="3553513"/>
                <a:ext cx="199181" cy="360218"/>
              </a:xfrm>
              <a:custGeom>
                <a:avLst/>
                <a:gdLst>
                  <a:gd name="connsiteX0" fmla="*/ 0 w 199181"/>
                  <a:gd name="connsiteY0" fmla="*/ 0 h 360218"/>
                  <a:gd name="connsiteX1" fmla="*/ 193964 w 199181"/>
                  <a:gd name="connsiteY1" fmla="*/ 138545 h 360218"/>
                  <a:gd name="connsiteX2" fmla="*/ 124691 w 199181"/>
                  <a:gd name="connsiteY2" fmla="*/ 360218 h 360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9181" h="360218">
                    <a:moveTo>
                      <a:pt x="0" y="0"/>
                    </a:moveTo>
                    <a:cubicBezTo>
                      <a:pt x="86591" y="39254"/>
                      <a:pt x="173182" y="78509"/>
                      <a:pt x="193964" y="138545"/>
                    </a:cubicBezTo>
                    <a:cubicBezTo>
                      <a:pt x="214746" y="198581"/>
                      <a:pt x="169718" y="279399"/>
                      <a:pt x="124691" y="36021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 rot="15247100">
              <a:off x="1732740" y="3807626"/>
              <a:ext cx="587975" cy="381178"/>
              <a:chOff x="5881286" y="3553513"/>
              <a:chExt cx="587975" cy="381178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5881286" y="3645024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6123709" y="3574473"/>
                <a:ext cx="199181" cy="360218"/>
              </a:xfrm>
              <a:custGeom>
                <a:avLst/>
                <a:gdLst>
                  <a:gd name="connsiteX0" fmla="*/ 0 w 199181"/>
                  <a:gd name="connsiteY0" fmla="*/ 0 h 360218"/>
                  <a:gd name="connsiteX1" fmla="*/ 193964 w 199181"/>
                  <a:gd name="connsiteY1" fmla="*/ 138545 h 360218"/>
                  <a:gd name="connsiteX2" fmla="*/ 124691 w 199181"/>
                  <a:gd name="connsiteY2" fmla="*/ 360218 h 360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9181" h="360218">
                    <a:moveTo>
                      <a:pt x="0" y="0"/>
                    </a:moveTo>
                    <a:cubicBezTo>
                      <a:pt x="86591" y="39254"/>
                      <a:pt x="173182" y="78509"/>
                      <a:pt x="193964" y="138545"/>
                    </a:cubicBezTo>
                    <a:cubicBezTo>
                      <a:pt x="214746" y="198581"/>
                      <a:pt x="169718" y="279399"/>
                      <a:pt x="124691" y="36021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6270080" y="3553513"/>
                <a:ext cx="199181" cy="360218"/>
              </a:xfrm>
              <a:custGeom>
                <a:avLst/>
                <a:gdLst>
                  <a:gd name="connsiteX0" fmla="*/ 0 w 199181"/>
                  <a:gd name="connsiteY0" fmla="*/ 0 h 360218"/>
                  <a:gd name="connsiteX1" fmla="*/ 193964 w 199181"/>
                  <a:gd name="connsiteY1" fmla="*/ 138545 h 360218"/>
                  <a:gd name="connsiteX2" fmla="*/ 124691 w 199181"/>
                  <a:gd name="connsiteY2" fmla="*/ 360218 h 360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9181" h="360218">
                    <a:moveTo>
                      <a:pt x="0" y="0"/>
                    </a:moveTo>
                    <a:cubicBezTo>
                      <a:pt x="86591" y="39254"/>
                      <a:pt x="173182" y="78509"/>
                      <a:pt x="193964" y="138545"/>
                    </a:cubicBezTo>
                    <a:cubicBezTo>
                      <a:pt x="214746" y="198581"/>
                      <a:pt x="169718" y="279399"/>
                      <a:pt x="124691" y="36021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 rot="3336699">
              <a:off x="1411868" y="4259902"/>
              <a:ext cx="587975" cy="381178"/>
              <a:chOff x="5881286" y="3553513"/>
              <a:chExt cx="587975" cy="381178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5881286" y="3645024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6123709" y="3574473"/>
                <a:ext cx="199181" cy="360218"/>
              </a:xfrm>
              <a:custGeom>
                <a:avLst/>
                <a:gdLst>
                  <a:gd name="connsiteX0" fmla="*/ 0 w 199181"/>
                  <a:gd name="connsiteY0" fmla="*/ 0 h 360218"/>
                  <a:gd name="connsiteX1" fmla="*/ 193964 w 199181"/>
                  <a:gd name="connsiteY1" fmla="*/ 138545 h 360218"/>
                  <a:gd name="connsiteX2" fmla="*/ 124691 w 199181"/>
                  <a:gd name="connsiteY2" fmla="*/ 360218 h 360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9181" h="360218">
                    <a:moveTo>
                      <a:pt x="0" y="0"/>
                    </a:moveTo>
                    <a:cubicBezTo>
                      <a:pt x="86591" y="39254"/>
                      <a:pt x="173182" y="78509"/>
                      <a:pt x="193964" y="138545"/>
                    </a:cubicBezTo>
                    <a:cubicBezTo>
                      <a:pt x="214746" y="198581"/>
                      <a:pt x="169718" y="279399"/>
                      <a:pt x="124691" y="36021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6270080" y="3553513"/>
                <a:ext cx="199181" cy="360218"/>
              </a:xfrm>
              <a:custGeom>
                <a:avLst/>
                <a:gdLst>
                  <a:gd name="connsiteX0" fmla="*/ 0 w 199181"/>
                  <a:gd name="connsiteY0" fmla="*/ 0 h 360218"/>
                  <a:gd name="connsiteX1" fmla="*/ 193964 w 199181"/>
                  <a:gd name="connsiteY1" fmla="*/ 138545 h 360218"/>
                  <a:gd name="connsiteX2" fmla="*/ 124691 w 199181"/>
                  <a:gd name="connsiteY2" fmla="*/ 360218 h 360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9181" h="360218">
                    <a:moveTo>
                      <a:pt x="0" y="0"/>
                    </a:moveTo>
                    <a:cubicBezTo>
                      <a:pt x="86591" y="39254"/>
                      <a:pt x="173182" y="78509"/>
                      <a:pt x="193964" y="138545"/>
                    </a:cubicBezTo>
                    <a:cubicBezTo>
                      <a:pt x="214746" y="198581"/>
                      <a:pt x="169718" y="279399"/>
                      <a:pt x="124691" y="36021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 rot="3336699">
              <a:off x="2361329" y="3625106"/>
              <a:ext cx="587975" cy="381178"/>
              <a:chOff x="5881286" y="3553513"/>
              <a:chExt cx="587975" cy="381178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5881286" y="3645024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6123709" y="3574473"/>
                <a:ext cx="199181" cy="360218"/>
              </a:xfrm>
              <a:custGeom>
                <a:avLst/>
                <a:gdLst>
                  <a:gd name="connsiteX0" fmla="*/ 0 w 199181"/>
                  <a:gd name="connsiteY0" fmla="*/ 0 h 360218"/>
                  <a:gd name="connsiteX1" fmla="*/ 193964 w 199181"/>
                  <a:gd name="connsiteY1" fmla="*/ 138545 h 360218"/>
                  <a:gd name="connsiteX2" fmla="*/ 124691 w 199181"/>
                  <a:gd name="connsiteY2" fmla="*/ 360218 h 360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9181" h="360218">
                    <a:moveTo>
                      <a:pt x="0" y="0"/>
                    </a:moveTo>
                    <a:cubicBezTo>
                      <a:pt x="86591" y="39254"/>
                      <a:pt x="173182" y="78509"/>
                      <a:pt x="193964" y="138545"/>
                    </a:cubicBezTo>
                    <a:cubicBezTo>
                      <a:pt x="214746" y="198581"/>
                      <a:pt x="169718" y="279399"/>
                      <a:pt x="124691" y="36021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6270080" y="3553513"/>
                <a:ext cx="199181" cy="360218"/>
              </a:xfrm>
              <a:custGeom>
                <a:avLst/>
                <a:gdLst>
                  <a:gd name="connsiteX0" fmla="*/ 0 w 199181"/>
                  <a:gd name="connsiteY0" fmla="*/ 0 h 360218"/>
                  <a:gd name="connsiteX1" fmla="*/ 193964 w 199181"/>
                  <a:gd name="connsiteY1" fmla="*/ 138545 h 360218"/>
                  <a:gd name="connsiteX2" fmla="*/ 124691 w 199181"/>
                  <a:gd name="connsiteY2" fmla="*/ 360218 h 360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9181" h="360218">
                    <a:moveTo>
                      <a:pt x="0" y="0"/>
                    </a:moveTo>
                    <a:cubicBezTo>
                      <a:pt x="86591" y="39254"/>
                      <a:pt x="173182" y="78509"/>
                      <a:pt x="193964" y="138545"/>
                    </a:cubicBezTo>
                    <a:cubicBezTo>
                      <a:pt x="214746" y="198581"/>
                      <a:pt x="169718" y="279399"/>
                      <a:pt x="124691" y="36021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3" y="3655163"/>
            <a:ext cx="191452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91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Chemical Energy Store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9352" y="1417638"/>
            <a:ext cx="5013435" cy="2607966"/>
          </a:xfrm>
        </p:spPr>
        <p:txBody>
          <a:bodyPr>
            <a:normAutofit/>
          </a:bodyPr>
          <a:lstStyle/>
          <a:p>
            <a:r>
              <a:rPr lang="en-GB" dirty="0" smtClean="0"/>
              <a:t>Objects that have chemicals that can react (like fuels) have </a:t>
            </a:r>
            <a:r>
              <a:rPr lang="en-GB" b="1" dirty="0" smtClean="0">
                <a:solidFill>
                  <a:srgbClr val="FF0000"/>
                </a:solidFill>
              </a:rPr>
              <a:t>chemical energy </a:t>
            </a:r>
            <a:r>
              <a:rPr lang="en-GB" dirty="0" smtClean="0"/>
              <a:t>in their store</a:t>
            </a:r>
            <a:endParaRPr lang="en-GB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1" y="1988841"/>
            <a:ext cx="2865437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4260769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23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Magnetic Energy Store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5269" y="2317531"/>
            <a:ext cx="5318234" cy="2506717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Magnetic energy </a:t>
            </a:r>
            <a:r>
              <a:rPr lang="en-GB" dirty="0" smtClean="0"/>
              <a:t>is stored when you hold a magnetic material (or another magnet) close to a magnet.</a:t>
            </a:r>
            <a:endParaRPr lang="en-GB" dirty="0"/>
          </a:p>
        </p:txBody>
      </p:sp>
      <p:pic>
        <p:nvPicPr>
          <p:cNvPr id="1028" name="Picture 4" descr="Image result for magnets attract animated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517" y="1526625"/>
            <a:ext cx="4842641" cy="484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13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3020" y="1234440"/>
            <a:ext cx="49598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prstClr val="black"/>
                </a:solidFill>
              </a:rPr>
              <a:t>Energy store examples</a:t>
            </a:r>
            <a:endParaRPr lang="en-US" sz="4000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970" y="261556"/>
            <a:ext cx="4389500" cy="65964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8237" y="2697480"/>
            <a:ext cx="69377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prstClr val="black"/>
                </a:solidFill>
              </a:rPr>
              <a:t>This can of petrol has chemical energy in</a:t>
            </a:r>
          </a:p>
          <a:p>
            <a:r>
              <a:rPr lang="en-GB" sz="3200" dirty="0">
                <a:solidFill>
                  <a:prstClr val="black"/>
                </a:solidFill>
              </a:rPr>
              <a:t>its store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2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599" y="1532877"/>
            <a:ext cx="5416656" cy="38849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0" y="1851660"/>
            <a:ext cx="44119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prstClr val="black"/>
                </a:solidFill>
              </a:rPr>
              <a:t>This elastic band has elastic energy in its store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5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353" y="1200663"/>
            <a:ext cx="4841552" cy="30741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7903" y="1203147"/>
            <a:ext cx="5765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prstClr val="black"/>
                </a:solidFill>
              </a:rPr>
              <a:t>This bird flying high has gravitational energy in its store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92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651760"/>
            <a:ext cx="8845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What energy is in the energy store of these objects?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392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and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035" y="77724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67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Starter: Review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506635"/>
            <a:ext cx="10515600" cy="435133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What is the scientific name for burning?</a:t>
            </a:r>
          </a:p>
          <a:p>
            <a:pPr marL="457200" lvl="1" indent="0">
              <a:buNone/>
            </a:pPr>
            <a:r>
              <a:rPr lang="en-GB" dirty="0"/>
              <a:t>	</a:t>
            </a:r>
            <a:r>
              <a:rPr lang="en-GB" sz="2800" b="1" dirty="0">
                <a:solidFill>
                  <a:srgbClr val="FF0000"/>
                </a:solidFill>
              </a:rPr>
              <a:t>combustion</a:t>
            </a:r>
            <a:endParaRPr lang="en-GB" b="1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What three things do fires need for this chemical reaction?</a:t>
            </a:r>
          </a:p>
          <a:p>
            <a:pPr marL="457200" lvl="1" indent="0">
              <a:buNone/>
            </a:pPr>
            <a:r>
              <a:rPr lang="en-GB" dirty="0"/>
              <a:t>	</a:t>
            </a:r>
            <a:r>
              <a:rPr lang="en-GB" sz="2800" b="1" dirty="0">
                <a:solidFill>
                  <a:srgbClr val="FF0000"/>
                </a:solidFill>
              </a:rPr>
              <a:t>fuel, oxygen, and heat</a:t>
            </a:r>
            <a:endParaRPr lang="en-GB" b="1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What is a fuel?</a:t>
            </a:r>
          </a:p>
          <a:p>
            <a:pPr marL="457200" lvl="1" indent="0">
              <a:buNone/>
            </a:pPr>
            <a:r>
              <a:rPr lang="en-GB" dirty="0"/>
              <a:t>	</a:t>
            </a:r>
            <a:r>
              <a:rPr lang="en-GB" sz="2800" b="1" dirty="0">
                <a:solidFill>
                  <a:srgbClr val="FF0000"/>
                </a:solidFill>
              </a:rPr>
              <a:t>a substance that releases energy when burnt</a:t>
            </a:r>
            <a:endParaRPr lang="en-GB" b="1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What types of energy are released when something burns?</a:t>
            </a:r>
          </a:p>
          <a:p>
            <a:pPr marL="457200" lvl="1" indent="0">
              <a:buNone/>
            </a:pPr>
            <a:r>
              <a:rPr lang="en-GB" dirty="0"/>
              <a:t>	</a:t>
            </a:r>
            <a:r>
              <a:rPr lang="en-GB" sz="2800" b="1" dirty="0">
                <a:solidFill>
                  <a:srgbClr val="FF0000"/>
                </a:solidFill>
              </a:rPr>
              <a:t>heat and light</a:t>
            </a:r>
            <a:endParaRPr lang="en-GB" b="1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What gases are produced when something burns?</a:t>
            </a:r>
          </a:p>
          <a:p>
            <a:pPr marL="457200" lvl="1" indent="0">
              <a:buNone/>
            </a:pPr>
            <a:r>
              <a:rPr lang="en-GB" dirty="0"/>
              <a:t>	</a:t>
            </a:r>
            <a:r>
              <a:rPr lang="en-GB" sz="2800" b="1" dirty="0">
                <a:solidFill>
                  <a:srgbClr val="FF0000"/>
                </a:solidFill>
              </a:rPr>
              <a:t>carbon dioxide and water vapour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57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jack in a box closed and op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4" y="1204912"/>
            <a:ext cx="9646880" cy="400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00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2095500"/>
            <a:ext cx="78867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99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1"/>
          <a:stretch/>
        </p:blipFill>
        <p:spPr bwMode="auto">
          <a:xfrm>
            <a:off x="1016876" y="851338"/>
            <a:ext cx="9857202" cy="483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3"/>
          <a:stretch/>
        </p:blipFill>
        <p:spPr bwMode="auto">
          <a:xfrm>
            <a:off x="4401862" y="256589"/>
            <a:ext cx="4313175" cy="615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61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magnet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256" y="344322"/>
            <a:ext cx="5945681" cy="594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94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Energy Transfers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/>
                </a:solidFill>
              </a:rPr>
              <a:t>Energy doesn’t stay in one store forever. </a:t>
            </a:r>
          </a:p>
          <a:p>
            <a:endParaRPr lang="en-GB" dirty="0" smtClean="0">
              <a:solidFill>
                <a:prstClr val="black"/>
              </a:solidFill>
            </a:endParaRPr>
          </a:p>
          <a:p>
            <a:r>
              <a:rPr lang="en-GB" dirty="0" smtClean="0">
                <a:solidFill>
                  <a:prstClr val="black"/>
                </a:solidFill>
              </a:rPr>
              <a:t>Energy </a:t>
            </a:r>
            <a:r>
              <a:rPr lang="en-GB" dirty="0">
                <a:solidFill>
                  <a:prstClr val="black"/>
                </a:solidFill>
              </a:rPr>
              <a:t>is being constantly </a:t>
            </a:r>
            <a:r>
              <a:rPr lang="en-GB" b="1" dirty="0">
                <a:solidFill>
                  <a:srgbClr val="FF0000"/>
                </a:solidFill>
              </a:rPr>
              <a:t>transferred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prstClr val="black"/>
                </a:solidFill>
              </a:rPr>
              <a:t>from </a:t>
            </a:r>
            <a:r>
              <a:rPr lang="en-GB" dirty="0" smtClean="0">
                <a:solidFill>
                  <a:prstClr val="black"/>
                </a:solidFill>
              </a:rPr>
              <a:t>one energy </a:t>
            </a:r>
            <a:r>
              <a:rPr lang="en-GB" dirty="0">
                <a:solidFill>
                  <a:prstClr val="black"/>
                </a:solidFill>
              </a:rPr>
              <a:t>store to another but</a:t>
            </a:r>
            <a:r>
              <a:rPr lang="en-GB" dirty="0" smtClean="0">
                <a:solidFill>
                  <a:prstClr val="black"/>
                </a:solidFill>
              </a:rPr>
              <a:t>……..</a:t>
            </a:r>
          </a:p>
          <a:p>
            <a:pPr marL="0" indent="0">
              <a:buNone/>
            </a:pPr>
            <a:endParaRPr lang="en-GB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GB" sz="4400" dirty="0" smtClean="0">
                <a:solidFill>
                  <a:srgbClr val="FF0000"/>
                </a:solidFill>
              </a:rPr>
              <a:t>Energy </a:t>
            </a:r>
            <a:r>
              <a:rPr lang="en-GB" sz="4400" dirty="0">
                <a:solidFill>
                  <a:srgbClr val="FF0000"/>
                </a:solidFill>
              </a:rPr>
              <a:t>cannot be created or destroyed!</a:t>
            </a:r>
            <a:endParaRPr lang="en-US" sz="4400" dirty="0">
              <a:solidFill>
                <a:srgbClr val="FF0000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365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Energy Transfers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Name the energy store </a:t>
            </a:r>
            <a:r>
              <a:rPr lang="en-GB" b="1" dirty="0" smtClean="0">
                <a:solidFill>
                  <a:srgbClr val="FF0000"/>
                </a:solidFill>
              </a:rPr>
              <a:t>BEFORE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and </a:t>
            </a:r>
            <a:r>
              <a:rPr lang="en-GB" b="1" dirty="0" smtClean="0">
                <a:solidFill>
                  <a:srgbClr val="FF0000"/>
                </a:solidFill>
              </a:rPr>
              <a:t>AFTER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the transfer.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Example: Combustion</a:t>
            </a:r>
          </a:p>
          <a:p>
            <a:r>
              <a:rPr lang="en-GB" dirty="0" smtClean="0"/>
              <a:t>Before – </a:t>
            </a:r>
            <a:r>
              <a:rPr lang="en-GB" b="1" dirty="0" smtClean="0">
                <a:solidFill>
                  <a:srgbClr val="FF0000"/>
                </a:solidFill>
              </a:rPr>
              <a:t>CHEMICAL</a:t>
            </a:r>
          </a:p>
          <a:p>
            <a:r>
              <a:rPr lang="en-GB" dirty="0" smtClean="0"/>
              <a:t>After – </a:t>
            </a:r>
            <a:r>
              <a:rPr lang="en-GB" b="1" dirty="0" smtClean="0">
                <a:solidFill>
                  <a:srgbClr val="FF0000"/>
                </a:solidFill>
              </a:rPr>
              <a:t>THERMAL (HEAT)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 smtClean="0">
                <a:solidFill>
                  <a:srgbClr val="FF0000"/>
                </a:solidFill>
              </a:rPr>
              <a:t>	Chemical </a:t>
            </a:r>
            <a:r>
              <a:rPr lang="en-GB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Thermal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9"/>
          <a:stretch/>
        </p:blipFill>
        <p:spPr bwMode="auto">
          <a:xfrm>
            <a:off x="7221876" y="2758965"/>
            <a:ext cx="2392326" cy="3405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6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Energy Transfers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Name the energy store </a:t>
            </a:r>
            <a:r>
              <a:rPr lang="en-GB" b="1" dirty="0" smtClean="0">
                <a:solidFill>
                  <a:srgbClr val="FF0000"/>
                </a:solidFill>
              </a:rPr>
              <a:t>BEFORE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and </a:t>
            </a:r>
            <a:r>
              <a:rPr lang="en-GB" b="1" dirty="0" smtClean="0">
                <a:solidFill>
                  <a:srgbClr val="FF0000"/>
                </a:solidFill>
              </a:rPr>
              <a:t>AFTER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the transfer.</a:t>
            </a:r>
          </a:p>
          <a:p>
            <a:endParaRPr lang="en-GB" dirty="0"/>
          </a:p>
          <a:p>
            <a:r>
              <a:rPr lang="en-GB" dirty="0" smtClean="0"/>
              <a:t>Before –</a:t>
            </a:r>
          </a:p>
          <a:p>
            <a:r>
              <a:rPr lang="en-GB" dirty="0" smtClean="0"/>
              <a:t>After – </a:t>
            </a:r>
            <a:endParaRPr lang="en-GB" dirty="0"/>
          </a:p>
          <a:p>
            <a:pPr marL="0" indent="0">
              <a:buNone/>
            </a:pPr>
            <a:r>
              <a:rPr lang="en-GB" b="1" dirty="0" smtClean="0">
                <a:solidFill>
                  <a:srgbClr val="FF0000"/>
                </a:solidFill>
              </a:rPr>
              <a:t>	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………………..  ………………….</a:t>
            </a:r>
          </a:p>
          <a:p>
            <a:pPr marL="0" indent="0">
              <a:buNone/>
            </a:pPr>
            <a:endParaRPr lang="en-GB" b="1" dirty="0" smtClean="0">
              <a:solidFill>
                <a:srgbClr val="FF0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939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Energy Transfers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Name the energy store </a:t>
            </a:r>
            <a:r>
              <a:rPr lang="en-GB" b="1" dirty="0" smtClean="0">
                <a:solidFill>
                  <a:srgbClr val="FF0000"/>
                </a:solidFill>
              </a:rPr>
              <a:t>BEFORE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and </a:t>
            </a:r>
            <a:r>
              <a:rPr lang="en-GB" b="1" dirty="0" smtClean="0">
                <a:solidFill>
                  <a:srgbClr val="FF0000"/>
                </a:solidFill>
              </a:rPr>
              <a:t>AFTER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the transfer.</a:t>
            </a:r>
          </a:p>
          <a:p>
            <a:endParaRPr lang="en-GB" dirty="0"/>
          </a:p>
          <a:p>
            <a:r>
              <a:rPr lang="en-GB" dirty="0" smtClean="0"/>
              <a:t>Before –</a:t>
            </a:r>
          </a:p>
          <a:p>
            <a:r>
              <a:rPr lang="en-GB" dirty="0" smtClean="0"/>
              <a:t>After – </a:t>
            </a:r>
            <a:endParaRPr lang="en-GB" dirty="0"/>
          </a:p>
          <a:p>
            <a:pPr marL="0" indent="0">
              <a:buNone/>
            </a:pPr>
            <a:r>
              <a:rPr lang="en-GB" b="1" dirty="0" smtClean="0">
                <a:solidFill>
                  <a:srgbClr val="FF0000"/>
                </a:solidFill>
              </a:rPr>
              <a:t>	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………………..  ………………….</a:t>
            </a:r>
          </a:p>
          <a:p>
            <a:pPr marL="0" indent="0">
              <a:buNone/>
            </a:pPr>
            <a:endParaRPr lang="en-GB" b="1" dirty="0" smtClean="0">
              <a:solidFill>
                <a:srgbClr val="FF0000"/>
              </a:solidFill>
            </a:endParaRPr>
          </a:p>
          <a:p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" r="50000" b="30919"/>
          <a:stretch/>
        </p:blipFill>
        <p:spPr bwMode="auto">
          <a:xfrm>
            <a:off x="7283668" y="2502774"/>
            <a:ext cx="3105808" cy="343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744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Energy Transfers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Name the energy store </a:t>
            </a:r>
            <a:r>
              <a:rPr lang="en-GB" b="1" dirty="0" smtClean="0">
                <a:solidFill>
                  <a:srgbClr val="FF0000"/>
                </a:solidFill>
              </a:rPr>
              <a:t>BEFORE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and </a:t>
            </a:r>
            <a:r>
              <a:rPr lang="en-GB" b="1" dirty="0" smtClean="0">
                <a:solidFill>
                  <a:srgbClr val="FF0000"/>
                </a:solidFill>
              </a:rPr>
              <a:t>AFTER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the transfer.</a:t>
            </a:r>
          </a:p>
          <a:p>
            <a:endParaRPr lang="en-GB" dirty="0"/>
          </a:p>
          <a:p>
            <a:r>
              <a:rPr lang="en-GB" dirty="0" smtClean="0"/>
              <a:t>Before – Gravitational</a:t>
            </a:r>
          </a:p>
          <a:p>
            <a:r>
              <a:rPr lang="en-GB" dirty="0" smtClean="0"/>
              <a:t>After –  Kinetic</a:t>
            </a:r>
            <a:endParaRPr lang="en-GB" dirty="0"/>
          </a:p>
          <a:p>
            <a:pPr marL="0" indent="0">
              <a:buNone/>
            </a:pPr>
            <a:r>
              <a:rPr lang="en-GB" b="1" dirty="0" smtClean="0">
                <a:solidFill>
                  <a:srgbClr val="FF0000"/>
                </a:solidFill>
              </a:rPr>
              <a:t>	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Gravitational  Kinetic</a:t>
            </a:r>
          </a:p>
          <a:p>
            <a:pPr marL="0" indent="0">
              <a:buNone/>
            </a:pPr>
            <a:endParaRPr lang="en-GB" b="1" dirty="0" smtClean="0">
              <a:solidFill>
                <a:srgbClr val="FF0000"/>
              </a:solidFill>
            </a:endParaRPr>
          </a:p>
          <a:p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" r="50000" b="30919"/>
          <a:stretch/>
        </p:blipFill>
        <p:spPr bwMode="auto">
          <a:xfrm>
            <a:off x="7283668" y="2502774"/>
            <a:ext cx="3105808" cy="343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6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Starter: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6. Name three ways to put out a fire and explain why it works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put water on a wood fire – cools the fire and removes heat</a:t>
            </a:r>
          </a:p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	</a:t>
            </a:r>
          </a:p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use a fire blanket – prevents oxygen from getting to the fire</a:t>
            </a:r>
          </a:p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	</a:t>
            </a:r>
          </a:p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use a carbon dioxide fire extinguisher – removes the heat and oxygen</a:t>
            </a:r>
          </a:p>
          <a:p>
            <a:pPr marL="0" indent="0">
              <a:buNone/>
            </a:pPr>
            <a:endParaRPr lang="en-GB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7. Fuel + Oxygen </a:t>
            </a:r>
            <a:r>
              <a:rPr lang="en-GB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GB" b="1">
                <a:solidFill>
                  <a:srgbClr val="FF0000"/>
                </a:solidFill>
                <a:sym typeface="Wingdings" panose="05000000000000000000" pitchFamily="2" charset="2"/>
              </a:rPr>
              <a:t>Carbon Dioxide + Water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75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Energy Transfers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Name the energy store </a:t>
            </a:r>
            <a:r>
              <a:rPr lang="en-GB" b="1" dirty="0" smtClean="0">
                <a:solidFill>
                  <a:srgbClr val="FF0000"/>
                </a:solidFill>
              </a:rPr>
              <a:t>BEFORE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and </a:t>
            </a:r>
            <a:r>
              <a:rPr lang="en-GB" b="1" dirty="0" smtClean="0">
                <a:solidFill>
                  <a:srgbClr val="FF0000"/>
                </a:solidFill>
              </a:rPr>
              <a:t>AFTER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the transfer.</a:t>
            </a:r>
          </a:p>
          <a:p>
            <a:endParaRPr lang="en-GB" dirty="0"/>
          </a:p>
          <a:p>
            <a:r>
              <a:rPr lang="en-GB" dirty="0" smtClean="0"/>
              <a:t>Before –</a:t>
            </a:r>
          </a:p>
          <a:p>
            <a:r>
              <a:rPr lang="en-GB" dirty="0" smtClean="0"/>
              <a:t>After – </a:t>
            </a:r>
            <a:endParaRPr lang="en-GB" dirty="0"/>
          </a:p>
          <a:p>
            <a:pPr marL="0" indent="0">
              <a:buNone/>
            </a:pPr>
            <a:r>
              <a:rPr lang="en-GB" b="1" dirty="0" smtClean="0">
                <a:solidFill>
                  <a:srgbClr val="FF0000"/>
                </a:solidFill>
              </a:rPr>
              <a:t>	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………………..  ………………….</a:t>
            </a:r>
          </a:p>
          <a:p>
            <a:pPr marL="0" indent="0">
              <a:buNone/>
            </a:pPr>
            <a:endParaRPr lang="en-GB" b="1" dirty="0" smtClean="0">
              <a:solidFill>
                <a:srgbClr val="FF0000"/>
              </a:solidFill>
            </a:endParaRPr>
          </a:p>
          <a:p>
            <a:endParaRPr lang="en-GB" dirty="0"/>
          </a:p>
        </p:txBody>
      </p:sp>
      <p:pic>
        <p:nvPicPr>
          <p:cNvPr id="6146" name="Picture 2" descr="Image result for elastic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720" y="2585544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53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Energy Transfers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Name the energy store </a:t>
            </a:r>
            <a:r>
              <a:rPr lang="en-GB" b="1" dirty="0" smtClean="0">
                <a:solidFill>
                  <a:srgbClr val="FF0000"/>
                </a:solidFill>
              </a:rPr>
              <a:t>BEFORE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and </a:t>
            </a:r>
            <a:r>
              <a:rPr lang="en-GB" b="1" dirty="0" smtClean="0">
                <a:solidFill>
                  <a:srgbClr val="FF0000"/>
                </a:solidFill>
              </a:rPr>
              <a:t>AFTER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the transfer.</a:t>
            </a:r>
          </a:p>
          <a:p>
            <a:endParaRPr lang="en-GB" dirty="0"/>
          </a:p>
          <a:p>
            <a:r>
              <a:rPr lang="en-GB" dirty="0" smtClean="0"/>
              <a:t>Before – Elastic</a:t>
            </a:r>
          </a:p>
          <a:p>
            <a:r>
              <a:rPr lang="en-GB" dirty="0" smtClean="0"/>
              <a:t>After – Kinetic</a:t>
            </a:r>
            <a:endParaRPr lang="en-GB" dirty="0"/>
          </a:p>
          <a:p>
            <a:pPr marL="0" indent="0">
              <a:buNone/>
            </a:pPr>
            <a:r>
              <a:rPr lang="en-GB" b="1" dirty="0" smtClean="0">
                <a:solidFill>
                  <a:srgbClr val="FF0000"/>
                </a:solidFill>
              </a:rPr>
              <a:t>	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	Elastic  Kinetic</a:t>
            </a:r>
          </a:p>
          <a:p>
            <a:pPr marL="0" indent="0">
              <a:buNone/>
            </a:pPr>
            <a:endParaRPr lang="en-GB" b="1" dirty="0" smtClean="0">
              <a:solidFill>
                <a:srgbClr val="FF0000"/>
              </a:solidFill>
            </a:endParaRPr>
          </a:p>
          <a:p>
            <a:endParaRPr lang="en-GB" dirty="0"/>
          </a:p>
        </p:txBody>
      </p:sp>
      <p:pic>
        <p:nvPicPr>
          <p:cNvPr id="6146" name="Picture 2" descr="Image result for elastic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720" y="2585544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26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Energy Transfers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Name the energy store </a:t>
            </a:r>
            <a:r>
              <a:rPr lang="en-GB" b="1" dirty="0" smtClean="0">
                <a:solidFill>
                  <a:srgbClr val="FF0000"/>
                </a:solidFill>
              </a:rPr>
              <a:t>BEFORE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and </a:t>
            </a:r>
            <a:r>
              <a:rPr lang="en-GB" b="1" dirty="0" smtClean="0">
                <a:solidFill>
                  <a:srgbClr val="FF0000"/>
                </a:solidFill>
              </a:rPr>
              <a:t>AFTER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the transfer.</a:t>
            </a:r>
          </a:p>
          <a:p>
            <a:endParaRPr lang="en-GB" dirty="0"/>
          </a:p>
          <a:p>
            <a:r>
              <a:rPr lang="en-GB" dirty="0" smtClean="0"/>
              <a:t>Before –</a:t>
            </a:r>
          </a:p>
          <a:p>
            <a:r>
              <a:rPr lang="en-GB" dirty="0" smtClean="0"/>
              <a:t>After – </a:t>
            </a:r>
            <a:endParaRPr lang="en-GB" dirty="0"/>
          </a:p>
          <a:p>
            <a:pPr marL="0" indent="0">
              <a:buNone/>
            </a:pPr>
            <a:r>
              <a:rPr lang="en-GB" b="1" dirty="0" smtClean="0">
                <a:solidFill>
                  <a:srgbClr val="FF0000"/>
                </a:solidFill>
              </a:rPr>
              <a:t>	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………………..  ………………….</a:t>
            </a:r>
          </a:p>
          <a:p>
            <a:pPr marL="0" indent="0">
              <a:buNone/>
            </a:pPr>
            <a:endParaRPr lang="en-GB" b="1" dirty="0" smtClean="0">
              <a:solidFill>
                <a:srgbClr val="FF0000"/>
              </a:solidFill>
            </a:endParaRPr>
          </a:p>
          <a:p>
            <a:endParaRPr lang="en-GB" dirty="0"/>
          </a:p>
        </p:txBody>
      </p:sp>
      <p:pic>
        <p:nvPicPr>
          <p:cNvPr id="9218" name="Picture 2" descr="Image result for running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548" y="2479127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99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Energy Transfers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Name the energy store </a:t>
            </a:r>
            <a:r>
              <a:rPr lang="en-GB" b="1" dirty="0" smtClean="0">
                <a:solidFill>
                  <a:srgbClr val="FF0000"/>
                </a:solidFill>
              </a:rPr>
              <a:t>BEFORE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and </a:t>
            </a:r>
            <a:r>
              <a:rPr lang="en-GB" b="1" dirty="0" smtClean="0">
                <a:solidFill>
                  <a:srgbClr val="FF0000"/>
                </a:solidFill>
              </a:rPr>
              <a:t>AFTER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the transfer.</a:t>
            </a:r>
          </a:p>
          <a:p>
            <a:endParaRPr lang="en-GB" dirty="0"/>
          </a:p>
          <a:p>
            <a:r>
              <a:rPr lang="en-GB" dirty="0" smtClean="0"/>
              <a:t>Before – Chemical</a:t>
            </a:r>
          </a:p>
          <a:p>
            <a:r>
              <a:rPr lang="en-GB" dirty="0" smtClean="0"/>
              <a:t>After – Kinetic</a:t>
            </a:r>
            <a:endParaRPr lang="en-GB" dirty="0"/>
          </a:p>
          <a:p>
            <a:pPr marL="0" indent="0">
              <a:buNone/>
            </a:pPr>
            <a:r>
              <a:rPr lang="en-GB" b="1" dirty="0" smtClean="0">
                <a:solidFill>
                  <a:srgbClr val="FF0000"/>
                </a:solidFill>
              </a:rPr>
              <a:t>	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	Chemical  Kinetic</a:t>
            </a:r>
          </a:p>
          <a:p>
            <a:pPr marL="0" indent="0">
              <a:buNone/>
            </a:pPr>
            <a:endParaRPr lang="en-GB" b="1" dirty="0" smtClean="0">
              <a:solidFill>
                <a:srgbClr val="FF0000"/>
              </a:solidFill>
            </a:endParaRPr>
          </a:p>
          <a:p>
            <a:endParaRPr lang="en-GB" dirty="0"/>
          </a:p>
        </p:txBody>
      </p:sp>
      <p:pic>
        <p:nvPicPr>
          <p:cNvPr id="9218" name="Picture 2" descr="Image result for running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548" y="2479127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6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Energy Transfers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Name the energy store </a:t>
            </a:r>
            <a:r>
              <a:rPr lang="en-GB" b="1" dirty="0" smtClean="0">
                <a:solidFill>
                  <a:srgbClr val="FF0000"/>
                </a:solidFill>
              </a:rPr>
              <a:t>BEFORE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and </a:t>
            </a:r>
            <a:r>
              <a:rPr lang="en-GB" b="1" dirty="0" smtClean="0">
                <a:solidFill>
                  <a:srgbClr val="FF0000"/>
                </a:solidFill>
              </a:rPr>
              <a:t>AFTER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the transfer.</a:t>
            </a:r>
          </a:p>
          <a:p>
            <a:endParaRPr lang="en-GB" dirty="0"/>
          </a:p>
          <a:p>
            <a:r>
              <a:rPr lang="en-GB" dirty="0" smtClean="0"/>
              <a:t>Before </a:t>
            </a:r>
            <a:r>
              <a:rPr lang="en-GB" dirty="0" smtClean="0"/>
              <a:t>–</a:t>
            </a:r>
          </a:p>
          <a:p>
            <a:r>
              <a:rPr lang="en-GB" dirty="0" smtClean="0"/>
              <a:t>After –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FF0000"/>
                </a:solidFill>
              </a:rPr>
              <a:t>	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	</a:t>
            </a:r>
            <a:r>
              <a:rPr lang="en-GB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…………… ……………….</a:t>
            </a:r>
            <a:endParaRPr lang="en-GB" b="1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b="1" dirty="0" smtClean="0">
              <a:solidFill>
                <a:srgbClr val="FF0000"/>
              </a:solidFill>
            </a:endParaRPr>
          </a:p>
          <a:p>
            <a:endParaRPr lang="en-GB" dirty="0"/>
          </a:p>
        </p:txBody>
      </p:sp>
      <p:pic>
        <p:nvPicPr>
          <p:cNvPr id="11266" name="Picture 2" descr="Image result for rubbing sticks to make f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513" y="2421668"/>
            <a:ext cx="3643915" cy="397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42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Energy Transfers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Name the energy store </a:t>
            </a:r>
            <a:r>
              <a:rPr lang="en-GB" b="1" dirty="0" smtClean="0">
                <a:solidFill>
                  <a:srgbClr val="FF0000"/>
                </a:solidFill>
              </a:rPr>
              <a:t>BEFORE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and </a:t>
            </a:r>
            <a:r>
              <a:rPr lang="en-GB" b="1" dirty="0" smtClean="0">
                <a:solidFill>
                  <a:srgbClr val="FF0000"/>
                </a:solidFill>
              </a:rPr>
              <a:t>AFTER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the transfer.</a:t>
            </a:r>
          </a:p>
          <a:p>
            <a:endParaRPr lang="en-GB" dirty="0"/>
          </a:p>
          <a:p>
            <a:r>
              <a:rPr lang="en-GB" dirty="0" smtClean="0"/>
              <a:t>Before – Kinetic</a:t>
            </a:r>
          </a:p>
          <a:p>
            <a:r>
              <a:rPr lang="en-GB" dirty="0" smtClean="0"/>
              <a:t>After – Thermal</a:t>
            </a:r>
            <a:endParaRPr lang="en-GB" dirty="0"/>
          </a:p>
          <a:p>
            <a:pPr marL="0" indent="0">
              <a:buNone/>
            </a:pPr>
            <a:r>
              <a:rPr lang="en-GB" b="1" dirty="0" smtClean="0">
                <a:solidFill>
                  <a:srgbClr val="FF0000"/>
                </a:solidFill>
              </a:rPr>
              <a:t>	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	Kinetic  Thermal</a:t>
            </a:r>
          </a:p>
          <a:p>
            <a:pPr marL="0" indent="0">
              <a:buNone/>
            </a:pPr>
            <a:endParaRPr lang="en-GB" b="1" dirty="0" smtClean="0">
              <a:solidFill>
                <a:srgbClr val="FF0000"/>
              </a:solidFill>
            </a:endParaRPr>
          </a:p>
          <a:p>
            <a:endParaRPr lang="en-GB" dirty="0"/>
          </a:p>
        </p:txBody>
      </p:sp>
      <p:pic>
        <p:nvPicPr>
          <p:cNvPr id="11266" name="Picture 2" descr="Image result for rubbing sticks to make f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513" y="2421668"/>
            <a:ext cx="3643915" cy="397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82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2171699" y="2377440"/>
            <a:ext cx="75438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How is the energy transferred from one store to another?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94268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5880" y="1965960"/>
            <a:ext cx="24835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rgbClr val="FF0000"/>
                </a:solidFill>
              </a:rPr>
              <a:t>Electrically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Image result for circuit with battery and light bul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535" y="599122"/>
            <a:ext cx="5872842" cy="324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05840" y="4526280"/>
            <a:ext cx="109226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The chemical energy store of the cell is transferred electrically to</a:t>
            </a:r>
          </a:p>
          <a:p>
            <a:r>
              <a:rPr lang="en-GB" sz="3200" dirty="0"/>
              <a:t>t</a:t>
            </a:r>
            <a:r>
              <a:rPr lang="en-GB" sz="3200" dirty="0" smtClean="0"/>
              <a:t>he thermal energy store of the bulb (the bulb gets hot)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2049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5840" y="1760220"/>
            <a:ext cx="2999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M</a:t>
            </a:r>
            <a:r>
              <a:rPr lang="en-GB" sz="4000" b="1" dirty="0" smtClean="0">
                <a:solidFill>
                  <a:srgbClr val="FF0000"/>
                </a:solidFill>
              </a:rPr>
              <a:t>echanically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Image result for man pushing b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055" y="898207"/>
            <a:ext cx="57150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2940" y="3291840"/>
            <a:ext cx="93757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Whenever a force is involved moving something, </a:t>
            </a:r>
          </a:p>
          <a:p>
            <a:r>
              <a:rPr lang="en-GB" sz="3600" dirty="0" smtClean="0"/>
              <a:t>energy is transferred mechanically.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2940" y="5074920"/>
            <a:ext cx="101212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The man’s chemical energy store is being transferred </a:t>
            </a:r>
          </a:p>
          <a:p>
            <a:r>
              <a:rPr lang="en-GB" sz="3600" dirty="0" smtClean="0"/>
              <a:t>Mechanically to the kinetic energy store of the box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1121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394460"/>
            <a:ext cx="70321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rgbClr val="FF0000"/>
                </a:solidFill>
              </a:rPr>
              <a:t>By waves (sound, light, infrared)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7172" name="Picture 4" descr="Image result for light bul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955" y="548640"/>
            <a:ext cx="4097655" cy="546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2903220"/>
            <a:ext cx="761894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The thermal energy in the filament’s energy</a:t>
            </a:r>
          </a:p>
          <a:p>
            <a:r>
              <a:rPr lang="en-GB" sz="3200" dirty="0"/>
              <a:t>s</a:t>
            </a:r>
            <a:r>
              <a:rPr lang="en-GB" sz="3200" dirty="0" smtClean="0"/>
              <a:t>tore is transferred to the surroundings as </a:t>
            </a:r>
          </a:p>
          <a:p>
            <a:r>
              <a:rPr lang="en-GB" sz="3200" dirty="0" smtClean="0"/>
              <a:t>light waves. The thermal energy store of the </a:t>
            </a:r>
          </a:p>
          <a:p>
            <a:r>
              <a:rPr lang="en-GB" sz="3200" dirty="0" smtClean="0"/>
              <a:t>Surroundings is also increasing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501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Energy</a:t>
            </a:r>
            <a:br>
              <a:rPr lang="en-GB" dirty="0"/>
            </a:br>
            <a:r>
              <a:rPr lang="en-GB" dirty="0"/>
              <a:t>L1: Introduction to Energy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Learning Objectives:</a:t>
            </a:r>
          </a:p>
          <a:p>
            <a:pPr marL="514350" indent="-514350">
              <a:buAutoNum type="arabicPeriod"/>
            </a:pPr>
            <a:r>
              <a:rPr lang="en-GB" dirty="0"/>
              <a:t>Recall the different forms of energy.</a:t>
            </a:r>
          </a:p>
          <a:p>
            <a:pPr marL="514350" indent="-514350">
              <a:buAutoNum type="arabicPeriod"/>
            </a:pPr>
            <a:r>
              <a:rPr lang="en-GB" dirty="0"/>
              <a:t>Understand the law of conservation of energy.</a:t>
            </a:r>
          </a:p>
          <a:p>
            <a:pPr marL="514350" indent="-514350">
              <a:buAutoNum type="arabicPeriod"/>
            </a:pPr>
            <a:r>
              <a:rPr lang="en-GB" dirty="0"/>
              <a:t>Describe energy transfers.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66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7220" y="1645920"/>
            <a:ext cx="2431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rgbClr val="FF0000"/>
                </a:solidFill>
              </a:rPr>
              <a:t>By heating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Image result for hot coffee cooling do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339" y="388620"/>
            <a:ext cx="6975475" cy="392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3162" y="4761186"/>
            <a:ext cx="114686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Energy is transferred from the hot coffee to the cooler surroundings</a:t>
            </a:r>
          </a:p>
          <a:p>
            <a:r>
              <a:rPr lang="en-GB" sz="3200" dirty="0" smtClean="0"/>
              <a:t>The thermal energy store of the surroundings is increasing but the</a:t>
            </a:r>
          </a:p>
          <a:p>
            <a:r>
              <a:rPr lang="en-GB" sz="3200" dirty="0"/>
              <a:t>t</a:t>
            </a:r>
            <a:r>
              <a:rPr lang="en-GB" sz="3200" dirty="0" smtClean="0"/>
              <a:t>hermal energy store of the surroundings is spread out.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7925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Energy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Energy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smtClean="0"/>
              <a:t>is needed for many things to happen.</a:t>
            </a:r>
          </a:p>
          <a:p>
            <a:endParaRPr lang="en-GB" sz="3200" dirty="0"/>
          </a:p>
          <a:p>
            <a:r>
              <a:rPr lang="en-GB" sz="3200" dirty="0" smtClean="0"/>
              <a:t>Can you think of things that need energy to happen?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79213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4955628" cy="1143000"/>
          </a:xfrm>
        </p:spPr>
        <p:txBody>
          <a:bodyPr/>
          <a:lstStyle/>
          <a:p>
            <a:r>
              <a:rPr lang="en-GB" u="sng" dirty="0" smtClean="0"/>
              <a:t>Energy Stores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4904" y="1631732"/>
            <a:ext cx="5384800" cy="4525963"/>
          </a:xfrm>
        </p:spPr>
        <p:txBody>
          <a:bodyPr>
            <a:normAutofit/>
          </a:bodyPr>
          <a:lstStyle/>
          <a:p>
            <a:r>
              <a:rPr lang="en-GB" sz="4000" dirty="0" smtClean="0"/>
              <a:t>Thermal </a:t>
            </a:r>
            <a:r>
              <a:rPr lang="en-GB" sz="4000" dirty="0"/>
              <a:t>(heat</a:t>
            </a:r>
            <a:r>
              <a:rPr lang="en-GB" sz="4000" dirty="0" smtClean="0"/>
              <a:t>)</a:t>
            </a:r>
          </a:p>
          <a:p>
            <a:r>
              <a:rPr lang="en-GB" sz="4000" dirty="0" smtClean="0"/>
              <a:t>Chemical</a:t>
            </a:r>
            <a:endParaRPr lang="en-GB" sz="4000" dirty="0"/>
          </a:p>
          <a:p>
            <a:r>
              <a:rPr lang="en-GB" sz="4000" dirty="0"/>
              <a:t>Elastic </a:t>
            </a:r>
            <a:r>
              <a:rPr lang="en-GB" sz="4000" dirty="0" smtClean="0"/>
              <a:t>or </a:t>
            </a:r>
            <a:r>
              <a:rPr lang="en-GB" sz="4000" dirty="0"/>
              <a:t>Strain</a:t>
            </a:r>
          </a:p>
          <a:p>
            <a:r>
              <a:rPr lang="en-GB" sz="4000" dirty="0"/>
              <a:t>Kinetic (</a:t>
            </a:r>
            <a:r>
              <a:rPr lang="en-GB" sz="4000" dirty="0" smtClean="0"/>
              <a:t>movement)</a:t>
            </a:r>
            <a:endParaRPr lang="en-GB" sz="4000" dirty="0"/>
          </a:p>
          <a:p>
            <a:r>
              <a:rPr lang="en-GB" sz="4000" dirty="0"/>
              <a:t>Gravitational </a:t>
            </a:r>
            <a:r>
              <a:rPr lang="en-GB" sz="4000" dirty="0" smtClean="0"/>
              <a:t>Potential</a:t>
            </a:r>
          </a:p>
          <a:p>
            <a:r>
              <a:rPr lang="en-GB" sz="4000" dirty="0" smtClean="0"/>
              <a:t>Magnetic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447" y="443941"/>
            <a:ext cx="5226269" cy="587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24447" y="4682356"/>
            <a:ext cx="985346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Heat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01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 we measure energy in?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Length is measured in …….</a:t>
            </a:r>
          </a:p>
          <a:p>
            <a:pPr lvl="1"/>
            <a:r>
              <a:rPr lang="en-GB" sz="3200" dirty="0" smtClean="0"/>
              <a:t>Metres</a:t>
            </a:r>
          </a:p>
          <a:p>
            <a:r>
              <a:rPr lang="en-GB" sz="4000" dirty="0" smtClean="0"/>
              <a:t>Time is measured in …….</a:t>
            </a:r>
          </a:p>
          <a:p>
            <a:pPr lvl="1"/>
            <a:r>
              <a:rPr lang="en-GB" sz="3200" dirty="0" smtClean="0"/>
              <a:t>Seconds</a:t>
            </a:r>
          </a:p>
          <a:p>
            <a:r>
              <a:rPr lang="en-GB" sz="4000" dirty="0" smtClean="0"/>
              <a:t>Temperature is measured in …….</a:t>
            </a:r>
          </a:p>
          <a:p>
            <a:pPr lvl="1"/>
            <a:r>
              <a:rPr lang="en-GB" sz="3200" dirty="0" smtClean="0"/>
              <a:t>Degrees Celsius</a:t>
            </a:r>
          </a:p>
        </p:txBody>
      </p:sp>
    </p:spTree>
    <p:extLst>
      <p:ext uri="{BB962C8B-B14F-4D97-AF65-F5344CB8AC3E}">
        <p14:creationId xmlns:p14="http://schemas.microsoft.com/office/powerpoint/2010/main" val="151682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we measure energy in?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Energy is measured in…</a:t>
            </a:r>
          </a:p>
          <a:p>
            <a:endParaRPr lang="en-GB" dirty="0"/>
          </a:p>
          <a:p>
            <a:r>
              <a:rPr lang="en-GB" sz="6000" b="1" dirty="0" smtClean="0">
                <a:solidFill>
                  <a:srgbClr val="FF0000"/>
                </a:solidFill>
              </a:rPr>
              <a:t>Joules (J)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08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Kinetic (Movement) Energy Store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041" y="1600200"/>
            <a:ext cx="5724007" cy="3413233"/>
          </a:xfrm>
        </p:spPr>
        <p:txBody>
          <a:bodyPr>
            <a:normAutofit/>
          </a:bodyPr>
          <a:lstStyle/>
          <a:p>
            <a:r>
              <a:rPr lang="en-GB" dirty="0" smtClean="0"/>
              <a:t>An object which is moving, will have </a:t>
            </a:r>
            <a:r>
              <a:rPr lang="en-GB" b="1" dirty="0" smtClean="0">
                <a:solidFill>
                  <a:srgbClr val="FF0000"/>
                </a:solidFill>
              </a:rPr>
              <a:t>kinetic energy </a:t>
            </a:r>
            <a:r>
              <a:rPr lang="en-GB" dirty="0" smtClean="0"/>
              <a:t>in its store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1412777"/>
            <a:ext cx="2865368" cy="2115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4797153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4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7.03704E-6 C -0.00278 0.01065 -0.00017 0.00579 -0.01129 0.01065 C -0.03386 0.02061 -0.05868 0.01366 -0.08229 0.01714 C -0.11024 0.01644 -0.1382 0.01644 -0.16615 0.01505 C -0.17952 0.01436 -0.19375 0.00232 -0.2066 -0.00231 C -0.20955 -0.00485 -0.2132 -0.00578 -0.21615 -0.00856 C -0.23247 -0.0243 -0.21198 -0.01134 -0.23073 -0.0236 C -0.24202 -0.03101 -0.25243 -0.03796 -0.26302 -0.04745 C -0.26736 -0.05138 -0.27014 -0.05833 -0.27431 -0.06249 C -0.28264 -0.07083 -0.29132 -0.07847 -0.3 -0.0861 C -0.30434 -0.09004 -0.31476 -0.09467 -0.31476 -0.09467 C -0.33038 -0.10902 -0.36077 -0.10995 -0.37917 -0.1118 C -0.39531 -0.1111 -0.41129 -0.11087 -0.42743 -0.10972 C -0.43333 -0.10925 -0.44705 -0.09722 -0.45486 -0.09467 C -0.45642 -0.09328 -0.45799 -0.09143 -0.45972 -0.09027 C -0.46129 -0.08935 -0.46302 -0.08935 -0.46458 -0.08819 C -0.4783 -0.07777 -0.46476 -0.08448 -0.47587 -0.07962 C -0.48229 -0.07384 -0.48854 -0.0706 -0.49531 -0.06458 C -0.49688 -0.06319 -0.5 -0.06018 -0.5 -0.06018 C -0.50104 -0.0581 -0.50191 -0.05555 -0.5033 -0.05393 C -0.50625 -0.05046 -0.51302 -0.04513 -0.51302 -0.04513 C -0.51545 -0.03564 -0.53021 -0.01481 -0.53715 -0.00856 C -0.54705 0.00996 -0.53333 -0.01411 -0.54531 0.00209 C -0.5467 0.00394 -0.54688 0.00695 -0.54844 0.00857 C -0.55174 0.01203 -0.55625 0.01228 -0.55972 0.01505 C -0.57309 0.02593 -0.56458 0.022 -0.57587 0.0257 C -0.58802 0.03681 -0.61111 0.04445 -0.62587 0.04931 C -0.65469 0.04769 -0.68212 0.04399 -0.70972 0.03218 C -0.71528 0.02663 -0.71927 0.01991 -0.72587 0.01714 C -0.73976 0.00278 -0.75365 -0.0037 -0.76945 -0.01296 C -0.78559 -0.02268 -0.80608 -0.03888 -0.82431 -0.04745 C -0.83785 -0.06134 -0.82361 -0.04837 -0.83715 -0.05601 C -0.83889 -0.05694 -0.84011 -0.05925 -0.84202 -0.06018 C -0.8559 -0.06828 -0.86094 -0.06666 -0.87743 -0.06666 " pathEditMode="relative" ptsTypes="fffffffffffffffffffffffffffffffffA">
                                      <p:cBhvr>
                                        <p:cTn id="18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717</Words>
  <Application>Microsoft Office PowerPoint</Application>
  <PresentationFormat>Custom</PresentationFormat>
  <Paragraphs>173</Paragraphs>
  <Slides>40</Slides>
  <Notes>0</Notes>
  <HiddenSlides>8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Office Theme</vt:lpstr>
      <vt:lpstr>1_Office Theme</vt:lpstr>
      <vt:lpstr>Starter: Review </vt:lpstr>
      <vt:lpstr>Starter: Review </vt:lpstr>
      <vt:lpstr>Starter: Review</vt:lpstr>
      <vt:lpstr>Energy L1: Introduction to Energy</vt:lpstr>
      <vt:lpstr>Energy</vt:lpstr>
      <vt:lpstr>Energy Stores</vt:lpstr>
      <vt:lpstr>What do we measure energy in?</vt:lpstr>
      <vt:lpstr>What do we measure energy in?</vt:lpstr>
      <vt:lpstr>Kinetic (Movement) Energy Store</vt:lpstr>
      <vt:lpstr>Gravitational Energy Store</vt:lpstr>
      <vt:lpstr>Elastic Energy Store</vt:lpstr>
      <vt:lpstr>Thermal Energy Store</vt:lpstr>
      <vt:lpstr>Chemical Energy Store</vt:lpstr>
      <vt:lpstr>Magnetic Energy Store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Energy Transfers</vt:lpstr>
      <vt:lpstr>Energy Transfers</vt:lpstr>
      <vt:lpstr>Energy Transfers</vt:lpstr>
      <vt:lpstr>Energy Transfers</vt:lpstr>
      <vt:lpstr>Energy Transfers</vt:lpstr>
      <vt:lpstr>Energy Transfers</vt:lpstr>
      <vt:lpstr>Energy Transfers</vt:lpstr>
      <vt:lpstr>Energy Transfers</vt:lpstr>
      <vt:lpstr>Energy Transfers</vt:lpstr>
      <vt:lpstr>Energy Transfers</vt:lpstr>
      <vt:lpstr>Energy Transfers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Energy L1: Introduction to Energy</dc:title>
  <dc:creator>Jessica Luu</dc:creator>
  <cp:lastModifiedBy>User1</cp:lastModifiedBy>
  <cp:revision>59</cp:revision>
  <dcterms:created xsi:type="dcterms:W3CDTF">2015-11-22T20:44:35Z</dcterms:created>
  <dcterms:modified xsi:type="dcterms:W3CDTF">2019-01-08T09:50:28Z</dcterms:modified>
</cp:coreProperties>
</file>